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341" r:id="rId4"/>
    <p:sldId id="258" r:id="rId5"/>
    <p:sldId id="259" r:id="rId6"/>
    <p:sldId id="260" r:id="rId7"/>
    <p:sldId id="262" r:id="rId8"/>
    <p:sldId id="263" r:id="rId9"/>
    <p:sldId id="265" r:id="rId10"/>
    <p:sldId id="342" r:id="rId11"/>
    <p:sldId id="293" r:id="rId12"/>
    <p:sldId id="295" r:id="rId13"/>
    <p:sldId id="296" r:id="rId14"/>
    <p:sldId id="294" r:id="rId15"/>
    <p:sldId id="299" r:id="rId16"/>
    <p:sldId id="300" r:id="rId17"/>
    <p:sldId id="301" r:id="rId18"/>
    <p:sldId id="343" r:id="rId19"/>
    <p:sldId id="344" r:id="rId20"/>
    <p:sldId id="312" r:id="rId21"/>
    <p:sldId id="308" r:id="rId22"/>
    <p:sldId id="309" r:id="rId23"/>
    <p:sldId id="311" r:id="rId24"/>
    <p:sldId id="313" r:id="rId25"/>
    <p:sldId id="314" r:id="rId26"/>
    <p:sldId id="345" r:id="rId27"/>
    <p:sldId id="302" r:id="rId28"/>
    <p:sldId id="304" r:id="rId29"/>
    <p:sldId id="315" r:id="rId30"/>
    <p:sldId id="325" r:id="rId31"/>
    <p:sldId id="326" r:id="rId32"/>
    <p:sldId id="327" r:id="rId33"/>
    <p:sldId id="328" r:id="rId34"/>
    <p:sldId id="332" r:id="rId35"/>
    <p:sldId id="333" r:id="rId36"/>
    <p:sldId id="303" r:id="rId37"/>
    <p:sldId id="305" r:id="rId38"/>
    <p:sldId id="306" r:id="rId39"/>
    <p:sldId id="307" r:id="rId40"/>
    <p:sldId id="331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0424"/>
  </p:normalViewPr>
  <p:slideViewPr>
    <p:cSldViewPr snapToGrid="0" snapToObjects="1">
      <p:cViewPr varScale="1">
        <p:scale>
          <a:sx n="91" d="100"/>
          <a:sy n="91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8CF0D-5A40-BC4C-A1BA-25B04E0A8C18}" type="datetimeFigureOut">
              <a:rPr lang="ru-RU" smtClean="0"/>
              <a:t>17.11.2020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A9534-0A4F-D642-930C-46188D5DE2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537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A9534-0A4F-D642-930C-46188D5DE25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63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43C3AFB1-1B69-0E44-B35D-DAF17DA83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345B508-AD54-1C4C-8C2C-6FF2D4FCE5EB}"/>
              </a:ext>
            </a:extLst>
          </p:cNvPr>
          <p:cNvSpPr/>
          <p:nvPr/>
        </p:nvSpPr>
        <p:spPr>
          <a:xfrm>
            <a:off x="3937000" y="0"/>
            <a:ext cx="44577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0DACD-F7C3-2C41-8D9E-54893916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4" y="3370138"/>
            <a:ext cx="10657114" cy="893104"/>
          </a:xfrm>
          <a:prstGeom prst="rect">
            <a:avLst/>
          </a:prstGeom>
        </p:spPr>
        <p:txBody>
          <a:bodyPr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982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668000" y="82626"/>
            <a:ext cx="988060" cy="906144"/>
          </a:xfrm>
          <a:custGeom>
            <a:avLst/>
            <a:gdLst/>
            <a:ahLst/>
            <a:cxnLst/>
            <a:rect l="l" t="t" r="r" b="b"/>
            <a:pathLst>
              <a:path w="988059" h="906144">
                <a:moveTo>
                  <a:pt x="883221" y="0"/>
                </a:moveTo>
                <a:lnTo>
                  <a:pt x="0" y="731558"/>
                </a:lnTo>
                <a:lnTo>
                  <a:pt x="16916" y="905840"/>
                </a:lnTo>
                <a:lnTo>
                  <a:pt x="987602" y="38201"/>
                </a:lnTo>
                <a:lnTo>
                  <a:pt x="883221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20290" y="46098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>
                <a:moveTo>
                  <a:pt x="339810" y="0"/>
                </a:moveTo>
                <a:lnTo>
                  <a:pt x="296422" y="2764"/>
                </a:lnTo>
                <a:lnTo>
                  <a:pt x="253607" y="11058"/>
                </a:lnTo>
                <a:lnTo>
                  <a:pt x="211937" y="24881"/>
                </a:lnTo>
                <a:lnTo>
                  <a:pt x="171986" y="44234"/>
                </a:lnTo>
                <a:lnTo>
                  <a:pt x="134324" y="69115"/>
                </a:lnTo>
                <a:lnTo>
                  <a:pt x="99526" y="99526"/>
                </a:lnTo>
                <a:lnTo>
                  <a:pt x="69115" y="134324"/>
                </a:lnTo>
                <a:lnTo>
                  <a:pt x="44234" y="171986"/>
                </a:lnTo>
                <a:lnTo>
                  <a:pt x="24881" y="211937"/>
                </a:lnTo>
                <a:lnTo>
                  <a:pt x="11058" y="253607"/>
                </a:lnTo>
                <a:lnTo>
                  <a:pt x="2764" y="296422"/>
                </a:lnTo>
                <a:lnTo>
                  <a:pt x="0" y="339810"/>
                </a:lnTo>
                <a:lnTo>
                  <a:pt x="2764" y="383198"/>
                </a:lnTo>
                <a:lnTo>
                  <a:pt x="11058" y="426013"/>
                </a:lnTo>
                <a:lnTo>
                  <a:pt x="24881" y="467683"/>
                </a:lnTo>
                <a:lnTo>
                  <a:pt x="44234" y="507635"/>
                </a:lnTo>
                <a:lnTo>
                  <a:pt x="69115" y="545296"/>
                </a:lnTo>
                <a:lnTo>
                  <a:pt x="99526" y="580094"/>
                </a:lnTo>
                <a:lnTo>
                  <a:pt x="134324" y="610505"/>
                </a:lnTo>
                <a:lnTo>
                  <a:pt x="171986" y="635387"/>
                </a:lnTo>
                <a:lnTo>
                  <a:pt x="211937" y="654739"/>
                </a:lnTo>
                <a:lnTo>
                  <a:pt x="253607" y="668562"/>
                </a:lnTo>
                <a:lnTo>
                  <a:pt x="296422" y="676856"/>
                </a:lnTo>
                <a:lnTo>
                  <a:pt x="339810" y="679621"/>
                </a:lnTo>
                <a:lnTo>
                  <a:pt x="383198" y="676856"/>
                </a:lnTo>
                <a:lnTo>
                  <a:pt x="426013" y="668562"/>
                </a:lnTo>
                <a:lnTo>
                  <a:pt x="467683" y="654739"/>
                </a:lnTo>
                <a:lnTo>
                  <a:pt x="507635" y="635387"/>
                </a:lnTo>
                <a:lnTo>
                  <a:pt x="545296" y="610505"/>
                </a:lnTo>
                <a:lnTo>
                  <a:pt x="580094" y="580094"/>
                </a:lnTo>
                <a:lnTo>
                  <a:pt x="610505" y="545296"/>
                </a:lnTo>
                <a:lnTo>
                  <a:pt x="635387" y="507635"/>
                </a:lnTo>
                <a:lnTo>
                  <a:pt x="654739" y="467683"/>
                </a:lnTo>
                <a:lnTo>
                  <a:pt x="668562" y="426013"/>
                </a:lnTo>
                <a:lnTo>
                  <a:pt x="676856" y="383198"/>
                </a:lnTo>
                <a:lnTo>
                  <a:pt x="679621" y="339810"/>
                </a:lnTo>
                <a:lnTo>
                  <a:pt x="676856" y="296422"/>
                </a:lnTo>
                <a:lnTo>
                  <a:pt x="668562" y="253607"/>
                </a:lnTo>
                <a:lnTo>
                  <a:pt x="654739" y="211937"/>
                </a:lnTo>
                <a:lnTo>
                  <a:pt x="635387" y="171986"/>
                </a:lnTo>
                <a:lnTo>
                  <a:pt x="610505" y="134324"/>
                </a:lnTo>
                <a:lnTo>
                  <a:pt x="580094" y="99526"/>
                </a:lnTo>
                <a:lnTo>
                  <a:pt x="545296" y="69115"/>
                </a:lnTo>
                <a:lnTo>
                  <a:pt x="507635" y="44234"/>
                </a:lnTo>
                <a:lnTo>
                  <a:pt x="467683" y="24881"/>
                </a:lnTo>
                <a:lnTo>
                  <a:pt x="426013" y="11058"/>
                </a:lnTo>
                <a:lnTo>
                  <a:pt x="383198" y="2764"/>
                </a:lnTo>
                <a:lnTo>
                  <a:pt x="33981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761145" y="-2540"/>
            <a:ext cx="967105" cy="778510"/>
          </a:xfrm>
          <a:custGeom>
            <a:avLst/>
            <a:gdLst/>
            <a:ahLst/>
            <a:cxnLst/>
            <a:rect l="l" t="t" r="r" b="b"/>
            <a:pathLst>
              <a:path w="967104" h="778510">
                <a:moveTo>
                  <a:pt x="866591" y="0"/>
                </a:moveTo>
                <a:lnTo>
                  <a:pt x="100116" y="0"/>
                </a:lnTo>
                <a:lnTo>
                  <a:pt x="82379" y="23683"/>
                </a:lnTo>
                <a:lnTo>
                  <a:pt x="58842" y="62213"/>
                </a:lnTo>
                <a:lnTo>
                  <a:pt x="39228" y="102320"/>
                </a:lnTo>
                <a:lnTo>
                  <a:pt x="23537" y="143718"/>
                </a:lnTo>
                <a:lnTo>
                  <a:pt x="11768" y="186120"/>
                </a:lnTo>
                <a:lnTo>
                  <a:pt x="3922" y="229238"/>
                </a:lnTo>
                <a:lnTo>
                  <a:pt x="0" y="272787"/>
                </a:lnTo>
                <a:lnTo>
                  <a:pt x="0" y="316479"/>
                </a:lnTo>
                <a:lnTo>
                  <a:pt x="3922" y="360028"/>
                </a:lnTo>
                <a:lnTo>
                  <a:pt x="11768" y="403146"/>
                </a:lnTo>
                <a:lnTo>
                  <a:pt x="23537" y="445548"/>
                </a:lnTo>
                <a:lnTo>
                  <a:pt x="39228" y="486946"/>
                </a:lnTo>
                <a:lnTo>
                  <a:pt x="58842" y="527053"/>
                </a:lnTo>
                <a:lnTo>
                  <a:pt x="82379" y="565584"/>
                </a:lnTo>
                <a:lnTo>
                  <a:pt x="109839" y="602250"/>
                </a:lnTo>
                <a:lnTo>
                  <a:pt x="141222" y="636765"/>
                </a:lnTo>
                <a:lnTo>
                  <a:pt x="175739" y="668148"/>
                </a:lnTo>
                <a:lnTo>
                  <a:pt x="212407" y="695608"/>
                </a:lnTo>
                <a:lnTo>
                  <a:pt x="250938" y="719145"/>
                </a:lnTo>
                <a:lnTo>
                  <a:pt x="291046" y="738759"/>
                </a:lnTo>
                <a:lnTo>
                  <a:pt x="332444" y="754450"/>
                </a:lnTo>
                <a:lnTo>
                  <a:pt x="374846" y="766219"/>
                </a:lnTo>
                <a:lnTo>
                  <a:pt x="417964" y="774065"/>
                </a:lnTo>
                <a:lnTo>
                  <a:pt x="461513" y="777987"/>
                </a:lnTo>
                <a:lnTo>
                  <a:pt x="505204" y="777987"/>
                </a:lnTo>
                <a:lnTo>
                  <a:pt x="548752" y="774065"/>
                </a:lnTo>
                <a:lnTo>
                  <a:pt x="591870" y="766219"/>
                </a:lnTo>
                <a:lnTo>
                  <a:pt x="634271" y="754450"/>
                </a:lnTo>
                <a:lnTo>
                  <a:pt x="675668" y="738759"/>
                </a:lnTo>
                <a:lnTo>
                  <a:pt x="715775" y="719145"/>
                </a:lnTo>
                <a:lnTo>
                  <a:pt x="754305" y="695608"/>
                </a:lnTo>
                <a:lnTo>
                  <a:pt x="790970" y="668148"/>
                </a:lnTo>
                <a:lnTo>
                  <a:pt x="825485" y="636765"/>
                </a:lnTo>
                <a:lnTo>
                  <a:pt x="856868" y="602250"/>
                </a:lnTo>
                <a:lnTo>
                  <a:pt x="884328" y="565584"/>
                </a:lnTo>
                <a:lnTo>
                  <a:pt x="907865" y="527053"/>
                </a:lnTo>
                <a:lnTo>
                  <a:pt x="927479" y="486946"/>
                </a:lnTo>
                <a:lnTo>
                  <a:pt x="943171" y="445548"/>
                </a:lnTo>
                <a:lnTo>
                  <a:pt x="954939" y="403146"/>
                </a:lnTo>
                <a:lnTo>
                  <a:pt x="962785" y="360028"/>
                </a:lnTo>
                <a:lnTo>
                  <a:pt x="966708" y="316479"/>
                </a:lnTo>
                <a:lnTo>
                  <a:pt x="966708" y="272787"/>
                </a:lnTo>
                <a:lnTo>
                  <a:pt x="962785" y="229238"/>
                </a:lnTo>
                <a:lnTo>
                  <a:pt x="954939" y="186120"/>
                </a:lnTo>
                <a:lnTo>
                  <a:pt x="943171" y="143718"/>
                </a:lnTo>
                <a:lnTo>
                  <a:pt x="927479" y="102320"/>
                </a:lnTo>
                <a:lnTo>
                  <a:pt x="907865" y="62213"/>
                </a:lnTo>
                <a:lnTo>
                  <a:pt x="884328" y="23683"/>
                </a:lnTo>
                <a:lnTo>
                  <a:pt x="866591" y="0"/>
                </a:lnTo>
                <a:close/>
              </a:path>
            </a:pathLst>
          </a:custGeom>
          <a:solidFill>
            <a:srgbClr val="E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895600" y="197713"/>
            <a:ext cx="7236460" cy="778510"/>
          </a:xfrm>
          <a:custGeom>
            <a:avLst/>
            <a:gdLst/>
            <a:ahLst/>
            <a:cxnLst/>
            <a:rect l="l" t="t" r="r" b="b"/>
            <a:pathLst>
              <a:path w="4949190" h="778510">
                <a:moveTo>
                  <a:pt x="0" y="0"/>
                </a:moveTo>
                <a:lnTo>
                  <a:pt x="4948872" y="0"/>
                </a:lnTo>
                <a:lnTo>
                  <a:pt x="4948872" y="778471"/>
                </a:lnTo>
                <a:lnTo>
                  <a:pt x="0" y="77847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895600" y="197713"/>
            <a:ext cx="7236460" cy="778510"/>
          </a:xfrm>
          <a:custGeom>
            <a:avLst/>
            <a:gdLst/>
            <a:ahLst/>
            <a:cxnLst/>
            <a:rect l="l" t="t" r="r" b="b"/>
            <a:pathLst>
              <a:path w="4949190" h="778510">
                <a:moveTo>
                  <a:pt x="0" y="0"/>
                </a:moveTo>
                <a:lnTo>
                  <a:pt x="4948872" y="0"/>
                </a:lnTo>
                <a:lnTo>
                  <a:pt x="4948872" y="778475"/>
                </a:lnTo>
                <a:lnTo>
                  <a:pt x="0" y="778475"/>
                </a:lnTo>
                <a:lnTo>
                  <a:pt x="0" y="0"/>
                </a:lnTo>
                <a:close/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E53DA951-B45D-1B40-846A-64C93ECC8134}"/>
              </a:ext>
            </a:extLst>
          </p:cNvPr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B60B72-D1E3-2D41-930B-C5E81D649C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5415687"/>
          </a:xfrm>
          <a:prstGeom prst="rect">
            <a:avLst/>
          </a:prstGeom>
        </p:spPr>
        <p:txBody>
          <a:bodyPr lIns="90000" anchor="ctr"/>
          <a:lstStyle>
            <a:lvl1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944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7340E-08F8-B845-A057-CE85CD005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98CC9-B68F-0341-8C13-60B8F6283A8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/>
          <a:lstStyle/>
          <a:p>
            <a:fld id="{E5B78A27-16A3-5141-9378-8368EED9FA6F}" type="datetimeFigureOut">
              <a:rPr lang="ru-RU" smtClean="0"/>
              <a:t>17.11.2020</a:t>
            </a:fld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25EDD-E4D0-FD4F-AF84-DB72C6D3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/>
          <a:p>
            <a:fld id="{CAC9DB8F-03E2-1F40-ADEB-68425DD9CFC1}" type="slidenum">
              <a:rPr lang="ru-RU" smtClean="0"/>
              <a:t>‹#›</a:t>
            </a:fld>
            <a:endParaRPr lang="ru-RU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3C3AFB1-1B69-0E44-B35D-DAF17DA83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2">
            <a:extLst>
              <a:ext uri="{FF2B5EF4-FFF2-40B4-BE49-F238E27FC236}">
                <a16:creationId xmlns:a16="http://schemas.microsoft.com/office/drawing/2014/main" id="{2B009122-C6D9-1249-8AC1-BB8C1B980EF6}"/>
              </a:ext>
            </a:extLst>
          </p:cNvPr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22262-BA1B-FE47-8218-899CFF16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5500"/>
            <a:ext cx="10515600" cy="2667000"/>
          </a:xfrm>
          <a:prstGeom prst="rect">
            <a:avLst/>
          </a:prstGeo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987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Фин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D1588AA-81EC-5247-BA0C-53F94CF2D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301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9C16-C320-E34B-9536-8FB158126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1B6D6-FA1B-3A48-8004-4E3596E8C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0091F-5516-DA46-9A04-7704B5DC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78A27-16A3-5141-9378-8368EED9FA6F}" type="datetimeFigureOut">
              <a:rPr lang="ru-RU" smtClean="0"/>
              <a:t>17.11.2020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8CEF8-F27E-DA4B-ADF8-04F3A267B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1952A-FB7F-8741-B6E2-EDAF736A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9DB8F-03E2-1F40-ADEB-68425DD9C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794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433165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2388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TF-I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hyperlink" Target="https://boingboing.net/2014/05/24/pandoras-music-genome-proj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5EB124-4B0C-1742-A818-5865AC87B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Контентные рекомендации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E3ADD-E003-3640-9597-CDF6CE751D32}"/>
              </a:ext>
            </a:extLst>
          </p:cNvPr>
          <p:cNvSpPr txBox="1"/>
          <p:nvPr/>
        </p:nvSpPr>
        <p:spPr>
          <a:xfrm>
            <a:off x="3804834" y="4607626"/>
            <a:ext cx="45575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Андрей Зимовнов (Яндекс, ВШЭ)</a:t>
            </a:r>
          </a:p>
        </p:txBody>
      </p:sp>
    </p:spTree>
    <p:extLst>
      <p:ext uri="{BB962C8B-B14F-4D97-AF65-F5344CB8AC3E}">
        <p14:creationId xmlns:p14="http://schemas.microsoft.com/office/powerpoint/2010/main" val="1837028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9769-35FA-DC42-87C4-7B01702BBF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FEF85B0-4E48-8F43-86ED-E0B9FE1F476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64786686"/>
              </p:ext>
            </p:extLst>
          </p:nvPr>
        </p:nvGraphicFramePr>
        <p:xfrm>
          <a:off x="444674" y="2455558"/>
          <a:ext cx="11198225" cy="2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645">
                  <a:extLst>
                    <a:ext uri="{9D8B030D-6E8A-4147-A177-3AD203B41FA5}">
                      <a16:colId xmlns:a16="http://schemas.microsoft.com/office/drawing/2014/main" val="3472389815"/>
                    </a:ext>
                  </a:extLst>
                </a:gridCol>
                <a:gridCol w="2239645">
                  <a:extLst>
                    <a:ext uri="{9D8B030D-6E8A-4147-A177-3AD203B41FA5}">
                      <a16:colId xmlns:a16="http://schemas.microsoft.com/office/drawing/2014/main" val="45322146"/>
                    </a:ext>
                  </a:extLst>
                </a:gridCol>
                <a:gridCol w="2239645">
                  <a:extLst>
                    <a:ext uri="{9D8B030D-6E8A-4147-A177-3AD203B41FA5}">
                      <a16:colId xmlns:a16="http://schemas.microsoft.com/office/drawing/2014/main" val="3974341384"/>
                    </a:ext>
                  </a:extLst>
                </a:gridCol>
                <a:gridCol w="2239645">
                  <a:extLst>
                    <a:ext uri="{9D8B030D-6E8A-4147-A177-3AD203B41FA5}">
                      <a16:colId xmlns:a16="http://schemas.microsoft.com/office/drawing/2014/main" val="1351355182"/>
                    </a:ext>
                  </a:extLst>
                </a:gridCol>
                <a:gridCol w="2239645">
                  <a:extLst>
                    <a:ext uri="{9D8B030D-6E8A-4147-A177-3AD203B41FA5}">
                      <a16:colId xmlns:a16="http://schemas.microsoft.com/office/drawing/2014/main" val="3349798972"/>
                    </a:ext>
                  </a:extLst>
                </a:gridCol>
              </a:tblGrid>
              <a:tr h="516584"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Комедия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Боевик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Вестерн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Триллер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319755"/>
                  </a:ext>
                </a:extLst>
              </a:tr>
              <a:tr h="516584">
                <a:tc>
                  <a:txBody>
                    <a:bodyPr/>
                    <a:lstStyle/>
                    <a:p>
                      <a:r>
                        <a:rPr lang="ru-RU" sz="2200" dirty="0"/>
                        <a:t>Юзер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  <a:r>
                        <a:rPr lang="en-US" sz="2200" i="0" dirty="0"/>
                        <a:t>.3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0.1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0.2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0.4</a:t>
                      </a:r>
                      <a:endParaRPr lang="ru-RU" sz="2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2097193"/>
                  </a:ext>
                </a:extLst>
              </a:tr>
              <a:tr h="516584">
                <a:tc>
                  <a:txBody>
                    <a:bodyPr/>
                    <a:lstStyle/>
                    <a:p>
                      <a:r>
                        <a:rPr lang="ru-RU" sz="2200" dirty="0"/>
                        <a:t>Юзер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0.1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0.2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0.3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0.4</a:t>
                      </a:r>
                      <a:endParaRPr lang="ru-RU" sz="2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709016"/>
                  </a:ext>
                </a:extLst>
              </a:tr>
              <a:tr h="516584">
                <a:tc>
                  <a:txBody>
                    <a:bodyPr/>
                    <a:lstStyle/>
                    <a:p>
                      <a:r>
                        <a:rPr lang="ru-RU" sz="2200" dirty="0"/>
                        <a:t>Фильм</a:t>
                      </a:r>
                      <a:r>
                        <a:rPr lang="en-US" sz="2200" dirty="0"/>
                        <a:t> 1</a:t>
                      </a:r>
                      <a:endParaRPr lang="ru-RU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081982"/>
                  </a:ext>
                </a:extLst>
              </a:tr>
              <a:tr h="516584">
                <a:tc>
                  <a:txBody>
                    <a:bodyPr/>
                    <a:lstStyle/>
                    <a:p>
                      <a:r>
                        <a:rPr lang="ru-RU" sz="2200" dirty="0"/>
                        <a:t>Фильм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5559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30F4C2-A776-F348-AAF8-C7C960CBD75E}"/>
              </a:ext>
            </a:extLst>
          </p:cNvPr>
          <p:cNvSpPr txBox="1"/>
          <p:nvPr/>
        </p:nvSpPr>
        <p:spPr>
          <a:xfrm>
            <a:off x="3305664" y="5448822"/>
            <a:ext cx="54762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/>
              <a:t>Как измерить похожесть юзер-товар?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5504A9-74F9-D448-B0F8-1E25F081B117}"/>
              </a:ext>
            </a:extLst>
          </p:cNvPr>
          <p:cNvSpPr/>
          <p:nvPr/>
        </p:nvSpPr>
        <p:spPr>
          <a:xfrm>
            <a:off x="9314558" y="2968399"/>
            <a:ext cx="2328341" cy="539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2C11E3-B273-DE4A-9AA3-DD274AFDDAAA}"/>
              </a:ext>
            </a:extLst>
          </p:cNvPr>
          <p:cNvSpPr/>
          <p:nvPr/>
        </p:nvSpPr>
        <p:spPr>
          <a:xfrm>
            <a:off x="9314558" y="4497931"/>
            <a:ext cx="2328341" cy="539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13F84-B3C7-0A4D-B2FA-2DBA71577243}"/>
              </a:ext>
            </a:extLst>
          </p:cNvPr>
          <p:cNvSpPr txBox="1"/>
          <p:nvPr/>
        </p:nvSpPr>
        <p:spPr>
          <a:xfrm>
            <a:off x="3393232" y="6074609"/>
            <a:ext cx="53011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Косинус! Как и для других похожестей!</a:t>
            </a:r>
          </a:p>
        </p:txBody>
      </p:sp>
    </p:spTree>
    <p:extLst>
      <p:ext uri="{BB962C8B-B14F-4D97-AF65-F5344CB8AC3E}">
        <p14:creationId xmlns:p14="http://schemas.microsoft.com/office/powerpoint/2010/main" val="535420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F2DD-21E2-B04A-B3AC-22F39687F0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Косинус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1EC0AA2-E7C7-8948-89E5-60E225D10124}"/>
              </a:ext>
            </a:extLst>
          </p:cNvPr>
          <p:cNvSpPr/>
          <p:nvPr/>
        </p:nvSpPr>
        <p:spPr>
          <a:xfrm>
            <a:off x="5568631" y="1799452"/>
            <a:ext cx="0" cy="646523"/>
          </a:xfrm>
          <a:custGeom>
            <a:avLst/>
            <a:gdLst/>
            <a:ahLst/>
            <a:cxnLst/>
            <a:rect l="l" t="t" r="r" b="b"/>
            <a:pathLst>
              <a:path h="1066164">
                <a:moveTo>
                  <a:pt x="0" y="0"/>
                </a:moveTo>
                <a:lnTo>
                  <a:pt x="0" y="1065915"/>
                </a:lnTo>
              </a:path>
            </a:pathLst>
          </a:custGeom>
          <a:ln w="47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7CDD13A-65AB-BA4C-83C6-5B91E4C990CD}"/>
              </a:ext>
            </a:extLst>
          </p:cNvPr>
          <p:cNvSpPr/>
          <p:nvPr/>
        </p:nvSpPr>
        <p:spPr>
          <a:xfrm>
            <a:off x="5424871" y="1799452"/>
            <a:ext cx="0" cy="646523"/>
          </a:xfrm>
          <a:custGeom>
            <a:avLst/>
            <a:gdLst/>
            <a:ahLst/>
            <a:cxnLst/>
            <a:rect l="l" t="t" r="r" b="b"/>
            <a:pathLst>
              <a:path h="1066164">
                <a:moveTo>
                  <a:pt x="0" y="0"/>
                </a:moveTo>
                <a:lnTo>
                  <a:pt x="0" y="1065915"/>
                </a:lnTo>
              </a:path>
            </a:pathLst>
          </a:custGeom>
          <a:ln w="47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AC0FA6E-90B9-154B-B0EC-B2E344DA226C}"/>
              </a:ext>
            </a:extLst>
          </p:cNvPr>
          <p:cNvSpPr/>
          <p:nvPr/>
        </p:nvSpPr>
        <p:spPr>
          <a:xfrm>
            <a:off x="6064976" y="1799452"/>
            <a:ext cx="0" cy="646523"/>
          </a:xfrm>
          <a:custGeom>
            <a:avLst/>
            <a:gdLst/>
            <a:ahLst/>
            <a:cxnLst/>
            <a:rect l="l" t="t" r="r" b="b"/>
            <a:pathLst>
              <a:path h="1066164">
                <a:moveTo>
                  <a:pt x="0" y="0"/>
                </a:moveTo>
                <a:lnTo>
                  <a:pt x="0" y="1065915"/>
                </a:lnTo>
              </a:path>
            </a:pathLst>
          </a:custGeom>
          <a:ln w="47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1C39291-8B65-FD44-998C-3BAE313EFEBB}"/>
              </a:ext>
            </a:extLst>
          </p:cNvPr>
          <p:cNvSpPr/>
          <p:nvPr/>
        </p:nvSpPr>
        <p:spPr>
          <a:xfrm>
            <a:off x="5921222" y="1799452"/>
            <a:ext cx="0" cy="646523"/>
          </a:xfrm>
          <a:custGeom>
            <a:avLst/>
            <a:gdLst/>
            <a:ahLst/>
            <a:cxnLst/>
            <a:rect l="l" t="t" r="r" b="b"/>
            <a:pathLst>
              <a:path h="1066164">
                <a:moveTo>
                  <a:pt x="0" y="0"/>
                </a:moveTo>
                <a:lnTo>
                  <a:pt x="0" y="1065915"/>
                </a:lnTo>
              </a:path>
            </a:pathLst>
          </a:custGeom>
          <a:ln w="47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211397B-DD6B-6E49-805B-6AF5CE00143B}"/>
              </a:ext>
            </a:extLst>
          </p:cNvPr>
          <p:cNvSpPr/>
          <p:nvPr/>
        </p:nvSpPr>
        <p:spPr>
          <a:xfrm>
            <a:off x="6494720" y="1799452"/>
            <a:ext cx="0" cy="646523"/>
          </a:xfrm>
          <a:custGeom>
            <a:avLst/>
            <a:gdLst/>
            <a:ahLst/>
            <a:cxnLst/>
            <a:rect l="l" t="t" r="r" b="b"/>
            <a:pathLst>
              <a:path h="1066164">
                <a:moveTo>
                  <a:pt x="0" y="0"/>
                </a:moveTo>
                <a:lnTo>
                  <a:pt x="0" y="1065915"/>
                </a:lnTo>
              </a:path>
            </a:pathLst>
          </a:custGeom>
          <a:ln w="47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AAD5833-3A91-F241-8AB6-60C961D2C2BA}"/>
              </a:ext>
            </a:extLst>
          </p:cNvPr>
          <p:cNvSpPr/>
          <p:nvPr/>
        </p:nvSpPr>
        <p:spPr>
          <a:xfrm>
            <a:off x="6350976" y="1799452"/>
            <a:ext cx="0" cy="646523"/>
          </a:xfrm>
          <a:custGeom>
            <a:avLst/>
            <a:gdLst/>
            <a:ahLst/>
            <a:cxnLst/>
            <a:rect l="l" t="t" r="r" b="b"/>
            <a:pathLst>
              <a:path h="1066164">
                <a:moveTo>
                  <a:pt x="0" y="0"/>
                </a:moveTo>
                <a:lnTo>
                  <a:pt x="0" y="1065915"/>
                </a:lnTo>
              </a:path>
            </a:pathLst>
          </a:custGeom>
          <a:ln w="474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EAA33AE-48F4-2442-9ADB-0768E59A3BF7}"/>
              </a:ext>
            </a:extLst>
          </p:cNvPr>
          <p:cNvSpPr/>
          <p:nvPr/>
        </p:nvSpPr>
        <p:spPr>
          <a:xfrm>
            <a:off x="6979000" y="1799452"/>
            <a:ext cx="0" cy="646523"/>
          </a:xfrm>
          <a:custGeom>
            <a:avLst/>
            <a:gdLst/>
            <a:ahLst/>
            <a:cxnLst/>
            <a:rect l="l" t="t" r="r" b="b"/>
            <a:pathLst>
              <a:path h="1066164">
                <a:moveTo>
                  <a:pt x="0" y="0"/>
                </a:moveTo>
                <a:lnTo>
                  <a:pt x="0" y="1065915"/>
                </a:lnTo>
              </a:path>
            </a:pathLst>
          </a:custGeom>
          <a:ln w="47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E6B7C2E-D672-3448-B873-6173156700C5}"/>
              </a:ext>
            </a:extLst>
          </p:cNvPr>
          <p:cNvSpPr/>
          <p:nvPr/>
        </p:nvSpPr>
        <p:spPr>
          <a:xfrm>
            <a:off x="6835215" y="1799452"/>
            <a:ext cx="0" cy="646523"/>
          </a:xfrm>
          <a:custGeom>
            <a:avLst/>
            <a:gdLst/>
            <a:ahLst/>
            <a:cxnLst/>
            <a:rect l="l" t="t" r="r" b="b"/>
            <a:pathLst>
              <a:path h="1066164">
                <a:moveTo>
                  <a:pt x="0" y="0"/>
                </a:moveTo>
                <a:lnTo>
                  <a:pt x="0" y="1065915"/>
                </a:lnTo>
              </a:path>
            </a:pathLst>
          </a:custGeom>
          <a:ln w="473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CC826535-50D1-3E42-A913-EAEF4225C31A}"/>
              </a:ext>
            </a:extLst>
          </p:cNvPr>
          <p:cNvSpPr txBox="1">
            <a:spLocks/>
          </p:cNvSpPr>
          <p:nvPr/>
        </p:nvSpPr>
        <p:spPr>
          <a:xfrm>
            <a:off x="3969747" y="1674155"/>
            <a:ext cx="4167939" cy="731829"/>
          </a:xfrm>
          <a:prstGeom prst="rect">
            <a:avLst/>
          </a:prstGeom>
        </p:spPr>
        <p:txBody>
          <a:bodyPr vert="horz" wrap="square" lIns="0" tIns="8471" rIns="0" bIns="0" rtlCol="0" anchor="ctr">
            <a:spAutoFit/>
          </a:bodyPr>
          <a:lstStyle>
            <a:lvl1pPr algn="ctr" eaLnBrk="1" hangingPunct="1">
              <a:defRPr sz="3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spcBef>
                <a:spcPts val="67"/>
              </a:spcBef>
              <a:tabLst>
                <a:tab pos="1629591" algn="l"/>
                <a:tab pos="2171376" algn="l"/>
                <a:tab pos="2543733" algn="l"/>
                <a:tab pos="3074736" algn="l"/>
              </a:tabLst>
            </a:pPr>
            <a:r>
              <a:rPr lang="en-US" sz="4548" i="1" kern="0" spc="12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lang="en-US" sz="4548" i="1" kern="0" spc="-5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548" kern="0" spc="6">
                <a:solidFill>
                  <a:srgbClr val="000000"/>
                </a:solidFill>
                <a:latin typeface="Symbol"/>
                <a:cs typeface="Symbol"/>
              </a:rPr>
              <a:t></a:t>
            </a:r>
            <a:r>
              <a:rPr lang="en-US" sz="4548" kern="0" spc="-7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548" i="1" kern="0" spc="12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sz="4548" i="1" kern="0" spc="-1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548" kern="0" spc="12">
                <a:solidFill>
                  <a:srgbClr val="000000"/>
                </a:solidFill>
                <a:latin typeface="Symbol"/>
                <a:cs typeface="Symbol"/>
              </a:rPr>
              <a:t></a:t>
            </a:r>
            <a:r>
              <a:rPr lang="en-US" sz="4548" kern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lang="en-US" sz="4548" i="1" kern="0" spc="12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lang="en-US" sz="4548" i="1" kern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lang="en-US" sz="4548" kern="0" spc="6">
                <a:solidFill>
                  <a:srgbClr val="000000"/>
                </a:solidFill>
                <a:latin typeface="Symbol"/>
                <a:cs typeface="Symbol"/>
              </a:rPr>
              <a:t></a:t>
            </a:r>
            <a:r>
              <a:rPr lang="en-US" sz="4548" kern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lang="en-US" sz="4548" i="1" kern="0" spc="12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sz="4548" i="1" kern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lang="en-US" sz="4548" kern="0" spc="-18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lang="en-US" sz="4548" kern="0" spc="12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lang="en-US" sz="4548" kern="0" spc="97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lang="en-US" sz="4700" i="1" kern="0" spc="-67">
                <a:solidFill>
                  <a:srgbClr val="000000"/>
                </a:solidFill>
                <a:latin typeface="Symbol"/>
                <a:cs typeface="Symbol"/>
              </a:rPr>
              <a:t></a:t>
            </a:r>
            <a:endParaRPr lang="en-US" sz="4700" kern="0" dirty="0">
              <a:latin typeface="Symbol"/>
              <a:cs typeface="Symbol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8A1AAF1A-23EF-394C-8722-410B082FACD0}"/>
              </a:ext>
            </a:extLst>
          </p:cNvPr>
          <p:cNvSpPr/>
          <p:nvPr/>
        </p:nvSpPr>
        <p:spPr>
          <a:xfrm>
            <a:off x="5832436" y="2788149"/>
            <a:ext cx="337758" cy="975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B39BA61B-0C3A-8646-A0F4-A7C28B0F6057}"/>
              </a:ext>
            </a:extLst>
          </p:cNvPr>
          <p:cNvSpPr txBox="1"/>
          <p:nvPr/>
        </p:nvSpPr>
        <p:spPr>
          <a:xfrm>
            <a:off x="3969636" y="4393880"/>
            <a:ext cx="1597633" cy="732217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4548" spc="3" dirty="0">
                <a:latin typeface="Times New Roman"/>
                <a:cs typeface="Times New Roman"/>
              </a:rPr>
              <a:t>cos</a:t>
            </a:r>
            <a:r>
              <a:rPr sz="4700" i="1" spc="3" dirty="0">
                <a:latin typeface="Symbol"/>
                <a:cs typeface="Symbol"/>
              </a:rPr>
              <a:t></a:t>
            </a:r>
            <a:r>
              <a:rPr sz="4700" i="1" spc="188" dirty="0">
                <a:latin typeface="Times New Roman"/>
                <a:cs typeface="Times New Roman"/>
              </a:rPr>
              <a:t> </a:t>
            </a:r>
            <a:r>
              <a:rPr sz="4548" spc="9" dirty="0">
                <a:latin typeface="Symbol"/>
                <a:cs typeface="Symbol"/>
              </a:rPr>
              <a:t></a:t>
            </a:r>
            <a:endParaRPr sz="4548" dirty="0">
              <a:latin typeface="Symbol"/>
              <a:cs typeface="Symbol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3BD11B1-048B-F340-AF90-17E038E361C5}"/>
              </a:ext>
            </a:extLst>
          </p:cNvPr>
          <p:cNvSpPr txBox="1"/>
          <p:nvPr/>
        </p:nvSpPr>
        <p:spPr>
          <a:xfrm>
            <a:off x="5703071" y="4038397"/>
            <a:ext cx="1629593" cy="710370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  <a:tabLst>
                <a:tab pos="385449" algn="l"/>
                <a:tab pos="1621505" algn="l"/>
              </a:tabLst>
            </a:pPr>
            <a:r>
              <a:rPr sz="4548" u="heavy" spc="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4548" i="1" u="heavy" spc="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4548" i="1" u="heavy" spc="-55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548" u="heavy" spc="3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</a:t>
            </a:r>
            <a:r>
              <a:rPr sz="4548" u="heavy" spc="-7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548" i="1" u="heavy" spc="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	</a:t>
            </a:r>
            <a:endParaRPr sz="4548">
              <a:latin typeface="Times New Roman"/>
              <a:cs typeface="Times New Roman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619061AE-283D-344E-836C-6BBA0387DEB0}"/>
              </a:ext>
            </a:extLst>
          </p:cNvPr>
          <p:cNvSpPr/>
          <p:nvPr/>
        </p:nvSpPr>
        <p:spPr>
          <a:xfrm>
            <a:off x="5885328" y="4957542"/>
            <a:ext cx="0" cy="647294"/>
          </a:xfrm>
          <a:custGeom>
            <a:avLst/>
            <a:gdLst/>
            <a:ahLst/>
            <a:cxnLst/>
            <a:rect l="l" t="t" r="r" b="b"/>
            <a:pathLst>
              <a:path h="1067434">
                <a:moveTo>
                  <a:pt x="0" y="0"/>
                </a:moveTo>
                <a:lnTo>
                  <a:pt x="0" y="1066836"/>
                </a:lnTo>
              </a:path>
            </a:pathLst>
          </a:custGeom>
          <a:ln w="47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36024959-FCA8-1349-8C14-5C73815402C4}"/>
              </a:ext>
            </a:extLst>
          </p:cNvPr>
          <p:cNvSpPr/>
          <p:nvPr/>
        </p:nvSpPr>
        <p:spPr>
          <a:xfrm>
            <a:off x="5741758" y="4957542"/>
            <a:ext cx="0" cy="647294"/>
          </a:xfrm>
          <a:custGeom>
            <a:avLst/>
            <a:gdLst/>
            <a:ahLst/>
            <a:cxnLst/>
            <a:rect l="l" t="t" r="r" b="b"/>
            <a:pathLst>
              <a:path h="1067434">
                <a:moveTo>
                  <a:pt x="0" y="0"/>
                </a:moveTo>
                <a:lnTo>
                  <a:pt x="0" y="1066836"/>
                </a:lnTo>
              </a:path>
            </a:pathLst>
          </a:custGeom>
          <a:ln w="47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13F187B7-65D2-9E42-8E28-5750DB199C9A}"/>
              </a:ext>
            </a:extLst>
          </p:cNvPr>
          <p:cNvSpPr/>
          <p:nvPr/>
        </p:nvSpPr>
        <p:spPr>
          <a:xfrm>
            <a:off x="6381031" y="4957542"/>
            <a:ext cx="0" cy="647294"/>
          </a:xfrm>
          <a:custGeom>
            <a:avLst/>
            <a:gdLst/>
            <a:ahLst/>
            <a:cxnLst/>
            <a:rect l="l" t="t" r="r" b="b"/>
            <a:pathLst>
              <a:path h="1067434">
                <a:moveTo>
                  <a:pt x="0" y="0"/>
                </a:moveTo>
                <a:lnTo>
                  <a:pt x="0" y="1066836"/>
                </a:lnTo>
              </a:path>
            </a:pathLst>
          </a:custGeom>
          <a:ln w="473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F70BC281-03CA-E744-9A34-4B21F1821105}"/>
              </a:ext>
            </a:extLst>
          </p:cNvPr>
          <p:cNvSpPr/>
          <p:nvPr/>
        </p:nvSpPr>
        <p:spPr>
          <a:xfrm>
            <a:off x="6237455" y="4957542"/>
            <a:ext cx="0" cy="647294"/>
          </a:xfrm>
          <a:custGeom>
            <a:avLst/>
            <a:gdLst/>
            <a:ahLst/>
            <a:cxnLst/>
            <a:rect l="l" t="t" r="r" b="b"/>
            <a:pathLst>
              <a:path h="1067434">
                <a:moveTo>
                  <a:pt x="0" y="0"/>
                </a:moveTo>
                <a:lnTo>
                  <a:pt x="0" y="1066836"/>
                </a:lnTo>
              </a:path>
            </a:pathLst>
          </a:custGeom>
          <a:ln w="47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99489115-82A8-0744-A3F3-EDE4263E2F54}"/>
              </a:ext>
            </a:extLst>
          </p:cNvPr>
          <p:cNvSpPr txBox="1"/>
          <p:nvPr/>
        </p:nvSpPr>
        <p:spPr>
          <a:xfrm>
            <a:off x="5908612" y="4850079"/>
            <a:ext cx="1218729" cy="710370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  <a:tabLst>
                <a:tab pos="548331" algn="l"/>
                <a:tab pos="920303" algn="l"/>
              </a:tabLst>
            </a:pPr>
            <a:r>
              <a:rPr sz="4548" i="1" spc="9" dirty="0">
                <a:latin typeface="Times New Roman"/>
                <a:cs typeface="Times New Roman"/>
              </a:rPr>
              <a:t>a	</a:t>
            </a:r>
            <a:r>
              <a:rPr sz="4548" spc="3" dirty="0">
                <a:latin typeface="Symbol"/>
                <a:cs typeface="Symbol"/>
              </a:rPr>
              <a:t></a:t>
            </a:r>
            <a:r>
              <a:rPr sz="4548" spc="3" dirty="0">
                <a:latin typeface="Times New Roman"/>
                <a:cs typeface="Times New Roman"/>
              </a:rPr>
              <a:t>	</a:t>
            </a:r>
            <a:r>
              <a:rPr sz="4548" i="1" spc="9" dirty="0">
                <a:latin typeface="Times New Roman"/>
                <a:cs typeface="Times New Roman"/>
              </a:rPr>
              <a:t>b</a:t>
            </a:r>
            <a:endParaRPr sz="4548" dirty="0">
              <a:latin typeface="Times New Roman"/>
              <a:cs typeface="Times New Roman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3702C8D-509D-EE43-AFFC-E7CBB494A943}"/>
              </a:ext>
            </a:extLst>
          </p:cNvPr>
          <p:cNvSpPr/>
          <p:nvPr/>
        </p:nvSpPr>
        <p:spPr>
          <a:xfrm>
            <a:off x="6810229" y="4957542"/>
            <a:ext cx="0" cy="647294"/>
          </a:xfrm>
          <a:custGeom>
            <a:avLst/>
            <a:gdLst/>
            <a:ahLst/>
            <a:cxnLst/>
            <a:rect l="l" t="t" r="r" b="b"/>
            <a:pathLst>
              <a:path h="1067434">
                <a:moveTo>
                  <a:pt x="0" y="0"/>
                </a:moveTo>
                <a:lnTo>
                  <a:pt x="0" y="1066836"/>
                </a:lnTo>
              </a:path>
            </a:pathLst>
          </a:custGeom>
          <a:ln w="47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ACC3FAD0-D91F-C34B-AFE6-8E009C539A1E}"/>
              </a:ext>
            </a:extLst>
          </p:cNvPr>
          <p:cNvSpPr/>
          <p:nvPr/>
        </p:nvSpPr>
        <p:spPr>
          <a:xfrm>
            <a:off x="6666666" y="4957542"/>
            <a:ext cx="0" cy="647294"/>
          </a:xfrm>
          <a:custGeom>
            <a:avLst/>
            <a:gdLst/>
            <a:ahLst/>
            <a:cxnLst/>
            <a:rect l="l" t="t" r="r" b="b"/>
            <a:pathLst>
              <a:path h="1067434">
                <a:moveTo>
                  <a:pt x="0" y="0"/>
                </a:moveTo>
                <a:lnTo>
                  <a:pt x="0" y="1066836"/>
                </a:lnTo>
              </a:path>
            </a:pathLst>
          </a:custGeom>
          <a:ln w="47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42C4151E-8963-1140-802F-7BA2C6AD3F2A}"/>
              </a:ext>
            </a:extLst>
          </p:cNvPr>
          <p:cNvSpPr/>
          <p:nvPr/>
        </p:nvSpPr>
        <p:spPr>
          <a:xfrm>
            <a:off x="7293843" y="4957542"/>
            <a:ext cx="0" cy="647294"/>
          </a:xfrm>
          <a:custGeom>
            <a:avLst/>
            <a:gdLst/>
            <a:ahLst/>
            <a:cxnLst/>
            <a:rect l="l" t="t" r="r" b="b"/>
            <a:pathLst>
              <a:path h="1067434">
                <a:moveTo>
                  <a:pt x="0" y="0"/>
                </a:moveTo>
                <a:lnTo>
                  <a:pt x="0" y="1066836"/>
                </a:lnTo>
              </a:path>
            </a:pathLst>
          </a:custGeom>
          <a:ln w="473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6537BF86-5C4F-3946-9127-8CDEA5028C5E}"/>
              </a:ext>
            </a:extLst>
          </p:cNvPr>
          <p:cNvSpPr/>
          <p:nvPr/>
        </p:nvSpPr>
        <p:spPr>
          <a:xfrm>
            <a:off x="7150280" y="4957542"/>
            <a:ext cx="0" cy="647294"/>
          </a:xfrm>
          <a:custGeom>
            <a:avLst/>
            <a:gdLst/>
            <a:ahLst/>
            <a:cxnLst/>
            <a:rect l="l" t="t" r="r" b="b"/>
            <a:pathLst>
              <a:path h="1067434">
                <a:moveTo>
                  <a:pt x="0" y="0"/>
                </a:moveTo>
                <a:lnTo>
                  <a:pt x="0" y="1066836"/>
                </a:lnTo>
              </a:path>
            </a:pathLst>
          </a:custGeom>
          <a:ln w="473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47285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968790" y="1574690"/>
          <a:ext cx="8303534" cy="41891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7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7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Document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3874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User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3874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5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политика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7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экономика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1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шоппинг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-1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IT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-2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футбол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романтика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-2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семья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природа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-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юмор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1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Россия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7009891" y="5891860"/>
            <a:ext cx="0" cy="490957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162"/>
                </a:lnTo>
              </a:path>
            </a:pathLst>
          </a:custGeom>
          <a:ln w="35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6901250" y="5891860"/>
            <a:ext cx="0" cy="490957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162"/>
                </a:lnTo>
              </a:path>
            </a:pathLst>
          </a:custGeom>
          <a:ln w="35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7385086" y="5891860"/>
            <a:ext cx="0" cy="490957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162"/>
                </a:lnTo>
              </a:path>
            </a:pathLst>
          </a:custGeom>
          <a:ln w="35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7276413" y="5891860"/>
            <a:ext cx="0" cy="490957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162"/>
                </a:lnTo>
              </a:path>
            </a:pathLst>
          </a:custGeom>
          <a:ln w="35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5300759" y="5887687"/>
            <a:ext cx="0" cy="505204"/>
          </a:xfrm>
          <a:custGeom>
            <a:avLst/>
            <a:gdLst/>
            <a:ahLst/>
            <a:cxnLst/>
            <a:rect l="l" t="t" r="r" b="b"/>
            <a:pathLst>
              <a:path h="833120">
                <a:moveTo>
                  <a:pt x="0" y="0"/>
                </a:moveTo>
                <a:lnTo>
                  <a:pt x="0" y="832512"/>
                </a:lnTo>
              </a:path>
            </a:pathLst>
          </a:custGeom>
          <a:ln w="369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5188766" y="5887687"/>
            <a:ext cx="0" cy="505204"/>
          </a:xfrm>
          <a:custGeom>
            <a:avLst/>
            <a:gdLst/>
            <a:ahLst/>
            <a:cxnLst/>
            <a:rect l="l" t="t" r="r" b="b"/>
            <a:pathLst>
              <a:path h="833120">
                <a:moveTo>
                  <a:pt x="0" y="0"/>
                </a:moveTo>
                <a:lnTo>
                  <a:pt x="0" y="832512"/>
                </a:lnTo>
              </a:path>
            </a:pathLst>
          </a:custGeom>
          <a:ln w="369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5677996" y="5887687"/>
            <a:ext cx="0" cy="505204"/>
          </a:xfrm>
          <a:custGeom>
            <a:avLst/>
            <a:gdLst/>
            <a:ahLst/>
            <a:cxnLst/>
            <a:rect l="l" t="t" r="r" b="b"/>
            <a:pathLst>
              <a:path h="833120">
                <a:moveTo>
                  <a:pt x="0" y="0"/>
                </a:moveTo>
                <a:lnTo>
                  <a:pt x="0" y="832512"/>
                </a:lnTo>
              </a:path>
            </a:pathLst>
          </a:custGeom>
          <a:ln w="36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5566003" y="5887687"/>
            <a:ext cx="0" cy="505204"/>
          </a:xfrm>
          <a:custGeom>
            <a:avLst/>
            <a:gdLst/>
            <a:ahLst/>
            <a:cxnLst/>
            <a:rect l="l" t="t" r="r" b="b"/>
            <a:pathLst>
              <a:path h="833120">
                <a:moveTo>
                  <a:pt x="0" y="0"/>
                </a:moveTo>
                <a:lnTo>
                  <a:pt x="0" y="832512"/>
                </a:lnTo>
              </a:path>
            </a:pathLst>
          </a:custGeom>
          <a:ln w="36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 txBox="1"/>
          <p:nvPr/>
        </p:nvSpPr>
        <p:spPr>
          <a:xfrm>
            <a:off x="5307792" y="5802140"/>
            <a:ext cx="1018110" cy="55596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  <a:tabLst>
                <a:tab pos="470933" algn="l"/>
              </a:tabLst>
            </a:pPr>
            <a:r>
              <a:rPr sz="3547" i="1" spc="6" dirty="0">
                <a:latin typeface="Times New Roman"/>
                <a:cs typeface="Times New Roman"/>
              </a:rPr>
              <a:t>b	</a:t>
            </a:r>
            <a:r>
              <a:rPr sz="3547" spc="9" dirty="0">
                <a:latin typeface="Symbol"/>
                <a:cs typeface="Symbol"/>
              </a:rPr>
              <a:t></a:t>
            </a:r>
            <a:r>
              <a:rPr sz="3547" spc="-236" dirty="0">
                <a:latin typeface="Times New Roman"/>
                <a:cs typeface="Times New Roman"/>
              </a:rPr>
              <a:t> </a:t>
            </a:r>
            <a:r>
              <a:rPr sz="3547" spc="6" dirty="0">
                <a:latin typeface="Times New Roman"/>
                <a:cs typeface="Times New Roman"/>
              </a:rPr>
              <a:t>?</a:t>
            </a:r>
            <a:endParaRPr sz="3547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25655" y="5762253"/>
            <a:ext cx="3276129" cy="59679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  <a:tabLst>
                <a:tab pos="457071" algn="l"/>
                <a:tab pos="1858704" algn="l"/>
              </a:tabLst>
            </a:pPr>
            <a:r>
              <a:rPr sz="3456" i="1" dirty="0">
                <a:latin typeface="Times New Roman"/>
                <a:cs typeface="Times New Roman"/>
              </a:rPr>
              <a:t>a	</a:t>
            </a:r>
            <a:r>
              <a:rPr sz="3456" dirty="0">
                <a:latin typeface="Symbol"/>
                <a:cs typeface="Symbol"/>
              </a:rPr>
              <a:t></a:t>
            </a:r>
            <a:r>
              <a:rPr sz="3456" spc="-179" dirty="0">
                <a:latin typeface="Times New Roman"/>
                <a:cs typeface="Times New Roman"/>
              </a:rPr>
              <a:t> </a:t>
            </a:r>
            <a:r>
              <a:rPr sz="3456" dirty="0">
                <a:latin typeface="Times New Roman"/>
                <a:cs typeface="Times New Roman"/>
              </a:rPr>
              <a:t>?	</a:t>
            </a:r>
            <a:r>
              <a:rPr sz="3820" i="1" spc="3" dirty="0">
                <a:latin typeface="Times New Roman"/>
                <a:cs typeface="Times New Roman"/>
              </a:rPr>
              <a:t>a</a:t>
            </a:r>
            <a:r>
              <a:rPr sz="3820" i="1" spc="-449" dirty="0">
                <a:latin typeface="Times New Roman"/>
                <a:cs typeface="Times New Roman"/>
              </a:rPr>
              <a:t> </a:t>
            </a:r>
            <a:r>
              <a:rPr sz="3820" dirty="0">
                <a:latin typeface="Symbol"/>
                <a:cs typeface="Symbol"/>
              </a:rPr>
              <a:t></a:t>
            </a:r>
            <a:r>
              <a:rPr sz="3820" spc="-603" dirty="0">
                <a:latin typeface="Times New Roman"/>
                <a:cs typeface="Times New Roman"/>
              </a:rPr>
              <a:t> </a:t>
            </a:r>
            <a:r>
              <a:rPr sz="3820" i="1" spc="3" dirty="0">
                <a:latin typeface="Times New Roman"/>
                <a:cs typeface="Times New Roman"/>
              </a:rPr>
              <a:t>b</a:t>
            </a:r>
            <a:r>
              <a:rPr sz="3820" i="1" spc="-106" dirty="0">
                <a:latin typeface="Times New Roman"/>
                <a:cs typeface="Times New Roman"/>
              </a:rPr>
              <a:t> </a:t>
            </a:r>
            <a:r>
              <a:rPr sz="3820" spc="3" dirty="0">
                <a:latin typeface="Symbol"/>
                <a:cs typeface="Symbol"/>
              </a:rPr>
              <a:t></a:t>
            </a:r>
            <a:r>
              <a:rPr sz="3820" spc="-209" dirty="0">
                <a:latin typeface="Times New Roman"/>
                <a:cs typeface="Times New Roman"/>
              </a:rPr>
              <a:t> </a:t>
            </a:r>
            <a:r>
              <a:rPr sz="3820" spc="3" dirty="0">
                <a:latin typeface="Times New Roman"/>
                <a:cs typeface="Times New Roman"/>
              </a:rPr>
              <a:t>?</a:t>
            </a:r>
            <a:endParaRPr sz="382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8830" y="5720939"/>
            <a:ext cx="1660398" cy="61942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3851" spc="-9" dirty="0">
                <a:latin typeface="Times New Roman"/>
                <a:cs typeface="Times New Roman"/>
              </a:rPr>
              <a:t>cos</a:t>
            </a:r>
            <a:r>
              <a:rPr sz="3972" i="1" spc="-9" dirty="0">
                <a:latin typeface="Symbol"/>
                <a:cs typeface="Symbol"/>
              </a:rPr>
              <a:t></a:t>
            </a:r>
            <a:r>
              <a:rPr sz="3972" i="1" spc="-9" dirty="0">
                <a:latin typeface="Times New Roman"/>
                <a:cs typeface="Times New Roman"/>
              </a:rPr>
              <a:t> </a:t>
            </a:r>
            <a:r>
              <a:rPr sz="3851" spc="-3" dirty="0">
                <a:latin typeface="Symbol"/>
                <a:cs typeface="Symbol"/>
              </a:rPr>
              <a:t></a:t>
            </a:r>
            <a:r>
              <a:rPr sz="3851" spc="-45" dirty="0">
                <a:latin typeface="Times New Roman"/>
                <a:cs typeface="Times New Roman"/>
              </a:rPr>
              <a:t> </a:t>
            </a:r>
            <a:r>
              <a:rPr sz="3851" spc="-3" dirty="0">
                <a:latin typeface="Times New Roman"/>
                <a:cs typeface="Times New Roman"/>
              </a:rPr>
              <a:t>?</a:t>
            </a:r>
            <a:endParaRPr sz="3851">
              <a:latin typeface="Times New Roman"/>
              <a:cs typeface="Times New Roman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98543DF-ADCF-1848-BDE4-17F68490D4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Пример: топики (темы)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BE135-264F-6647-BC39-A473B3818D3D}"/>
              </a:ext>
            </a:extLst>
          </p:cNvPr>
          <p:cNvSpPr txBox="1"/>
          <p:nvPr/>
        </p:nvSpPr>
        <p:spPr>
          <a:xfrm>
            <a:off x="2815815" y="1536359"/>
            <a:ext cx="808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Темы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320197-BFA9-664D-AB12-3FF0BE3B081D}"/>
              </a:ext>
            </a:extLst>
          </p:cNvPr>
          <p:cNvSpPr txBox="1"/>
          <p:nvPr/>
        </p:nvSpPr>
        <p:spPr>
          <a:xfrm>
            <a:off x="6354194" y="1141333"/>
            <a:ext cx="220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Любит / не любит</a:t>
            </a:r>
          </a:p>
        </p:txBody>
      </p:sp>
    </p:spTree>
    <p:extLst>
      <p:ext uri="{BB962C8B-B14F-4D97-AF65-F5344CB8AC3E}">
        <p14:creationId xmlns:p14="http://schemas.microsoft.com/office/powerpoint/2010/main" val="2204279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968790" y="1574690"/>
          <a:ext cx="8303534" cy="41891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7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7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Document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3874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User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3874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5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политика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7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экономика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1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шоппинг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-1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IT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-2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футбол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романтика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-2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семья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природа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-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юмор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829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b="1" spc="1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Россия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50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7015193" y="5887687"/>
            <a:ext cx="0" cy="505204"/>
          </a:xfrm>
          <a:custGeom>
            <a:avLst/>
            <a:gdLst/>
            <a:ahLst/>
            <a:cxnLst/>
            <a:rect l="l" t="t" r="r" b="b"/>
            <a:pathLst>
              <a:path h="833120">
                <a:moveTo>
                  <a:pt x="0" y="0"/>
                </a:moveTo>
                <a:lnTo>
                  <a:pt x="0" y="832512"/>
                </a:lnTo>
              </a:path>
            </a:pathLst>
          </a:custGeom>
          <a:ln w="369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6903186" y="5887687"/>
            <a:ext cx="0" cy="505204"/>
          </a:xfrm>
          <a:custGeom>
            <a:avLst/>
            <a:gdLst/>
            <a:ahLst/>
            <a:cxnLst/>
            <a:rect l="l" t="t" r="r" b="b"/>
            <a:pathLst>
              <a:path h="833120">
                <a:moveTo>
                  <a:pt x="0" y="0"/>
                </a:moveTo>
                <a:lnTo>
                  <a:pt x="0" y="832512"/>
                </a:lnTo>
              </a:path>
            </a:pathLst>
          </a:custGeom>
          <a:ln w="369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7401944" y="5887687"/>
            <a:ext cx="0" cy="505204"/>
          </a:xfrm>
          <a:custGeom>
            <a:avLst/>
            <a:gdLst/>
            <a:ahLst/>
            <a:cxnLst/>
            <a:rect l="l" t="t" r="r" b="b"/>
            <a:pathLst>
              <a:path h="833120">
                <a:moveTo>
                  <a:pt x="0" y="0"/>
                </a:moveTo>
                <a:lnTo>
                  <a:pt x="0" y="832512"/>
                </a:lnTo>
              </a:path>
            </a:pathLst>
          </a:custGeom>
          <a:ln w="369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7289938" y="5887687"/>
            <a:ext cx="0" cy="505204"/>
          </a:xfrm>
          <a:custGeom>
            <a:avLst/>
            <a:gdLst/>
            <a:ahLst/>
            <a:cxnLst/>
            <a:rect l="l" t="t" r="r" b="b"/>
            <a:pathLst>
              <a:path h="833120">
                <a:moveTo>
                  <a:pt x="0" y="0"/>
                </a:moveTo>
                <a:lnTo>
                  <a:pt x="0" y="832512"/>
                </a:lnTo>
              </a:path>
            </a:pathLst>
          </a:custGeom>
          <a:ln w="369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5300810" y="5887687"/>
            <a:ext cx="0" cy="505204"/>
          </a:xfrm>
          <a:custGeom>
            <a:avLst/>
            <a:gdLst/>
            <a:ahLst/>
            <a:cxnLst/>
            <a:rect l="l" t="t" r="r" b="b"/>
            <a:pathLst>
              <a:path h="833120">
                <a:moveTo>
                  <a:pt x="0" y="0"/>
                </a:moveTo>
                <a:lnTo>
                  <a:pt x="0" y="832512"/>
                </a:lnTo>
              </a:path>
            </a:pathLst>
          </a:custGeom>
          <a:ln w="369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5188785" y="5887687"/>
            <a:ext cx="0" cy="505204"/>
          </a:xfrm>
          <a:custGeom>
            <a:avLst/>
            <a:gdLst/>
            <a:ahLst/>
            <a:cxnLst/>
            <a:rect l="l" t="t" r="r" b="b"/>
            <a:pathLst>
              <a:path h="833120">
                <a:moveTo>
                  <a:pt x="0" y="0"/>
                </a:moveTo>
                <a:lnTo>
                  <a:pt x="0" y="832512"/>
                </a:lnTo>
              </a:path>
            </a:pathLst>
          </a:custGeom>
          <a:ln w="369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5678155" y="5887687"/>
            <a:ext cx="0" cy="505204"/>
          </a:xfrm>
          <a:custGeom>
            <a:avLst/>
            <a:gdLst/>
            <a:ahLst/>
            <a:cxnLst/>
            <a:rect l="l" t="t" r="r" b="b"/>
            <a:pathLst>
              <a:path h="833120">
                <a:moveTo>
                  <a:pt x="0" y="0"/>
                </a:moveTo>
                <a:lnTo>
                  <a:pt x="0" y="832512"/>
                </a:lnTo>
              </a:path>
            </a:pathLst>
          </a:custGeom>
          <a:ln w="36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5566129" y="5887687"/>
            <a:ext cx="0" cy="505204"/>
          </a:xfrm>
          <a:custGeom>
            <a:avLst/>
            <a:gdLst/>
            <a:ahLst/>
            <a:cxnLst/>
            <a:rect l="l" t="t" r="r" b="b"/>
            <a:pathLst>
              <a:path h="833120">
                <a:moveTo>
                  <a:pt x="0" y="0"/>
                </a:moveTo>
                <a:lnTo>
                  <a:pt x="0" y="832512"/>
                </a:lnTo>
              </a:path>
            </a:pathLst>
          </a:custGeom>
          <a:ln w="36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 txBox="1"/>
          <p:nvPr/>
        </p:nvSpPr>
        <p:spPr>
          <a:xfrm>
            <a:off x="5307850" y="5802140"/>
            <a:ext cx="2786712" cy="55596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  <a:tabLst>
                <a:tab pos="470933" algn="l"/>
                <a:tab pos="1731248" algn="l"/>
                <a:tab pos="2194865" algn="l"/>
              </a:tabLst>
            </a:pPr>
            <a:r>
              <a:rPr sz="3547" i="1" spc="6" dirty="0">
                <a:latin typeface="Times New Roman"/>
                <a:cs typeface="Times New Roman"/>
              </a:rPr>
              <a:t>b	</a:t>
            </a:r>
            <a:r>
              <a:rPr sz="3547" spc="9" dirty="0">
                <a:latin typeface="Symbol"/>
                <a:cs typeface="Symbol"/>
              </a:rPr>
              <a:t></a:t>
            </a:r>
            <a:r>
              <a:rPr sz="3547" spc="-30" dirty="0">
                <a:latin typeface="Times New Roman"/>
                <a:cs typeface="Times New Roman"/>
              </a:rPr>
              <a:t> </a:t>
            </a:r>
            <a:r>
              <a:rPr sz="3547" spc="6" dirty="0">
                <a:latin typeface="Times New Roman"/>
                <a:cs typeface="Times New Roman"/>
              </a:rPr>
              <a:t>5	</a:t>
            </a:r>
            <a:r>
              <a:rPr sz="3547" i="1" spc="6" dirty="0">
                <a:latin typeface="Times New Roman"/>
                <a:cs typeface="Times New Roman"/>
              </a:rPr>
              <a:t>a	</a:t>
            </a:r>
            <a:r>
              <a:rPr sz="3547" spc="9" dirty="0">
                <a:latin typeface="Symbol"/>
                <a:cs typeface="Symbol"/>
              </a:rPr>
              <a:t></a:t>
            </a:r>
            <a:r>
              <a:rPr sz="3547" spc="-85" dirty="0">
                <a:latin typeface="Times New Roman"/>
                <a:cs typeface="Times New Roman"/>
              </a:rPr>
              <a:t> </a:t>
            </a:r>
            <a:r>
              <a:rPr sz="3547" spc="6" dirty="0">
                <a:latin typeface="Times New Roman"/>
                <a:cs typeface="Times New Roman"/>
              </a:rPr>
              <a:t>8</a:t>
            </a:r>
            <a:endParaRPr sz="3547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16472" y="5761602"/>
            <a:ext cx="1734331" cy="59679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3820" i="1" spc="3" dirty="0">
                <a:latin typeface="Times New Roman"/>
                <a:cs typeface="Times New Roman"/>
              </a:rPr>
              <a:t>a</a:t>
            </a:r>
            <a:r>
              <a:rPr sz="3820" i="1" spc="-452" dirty="0">
                <a:latin typeface="Times New Roman"/>
                <a:cs typeface="Times New Roman"/>
              </a:rPr>
              <a:t> </a:t>
            </a:r>
            <a:r>
              <a:rPr sz="3820" dirty="0">
                <a:latin typeface="Symbol"/>
                <a:cs typeface="Symbol"/>
              </a:rPr>
              <a:t></a:t>
            </a:r>
            <a:r>
              <a:rPr sz="3820" spc="-606" dirty="0">
                <a:latin typeface="Times New Roman"/>
                <a:cs typeface="Times New Roman"/>
              </a:rPr>
              <a:t> </a:t>
            </a:r>
            <a:r>
              <a:rPr sz="3820" i="1" spc="3" dirty="0">
                <a:latin typeface="Times New Roman"/>
                <a:cs typeface="Times New Roman"/>
              </a:rPr>
              <a:t>b</a:t>
            </a:r>
            <a:r>
              <a:rPr sz="3820" i="1" spc="-109" dirty="0">
                <a:latin typeface="Times New Roman"/>
                <a:cs typeface="Times New Roman"/>
              </a:rPr>
              <a:t> </a:t>
            </a:r>
            <a:r>
              <a:rPr sz="3820" spc="3" dirty="0">
                <a:latin typeface="Symbol"/>
                <a:cs typeface="Symbol"/>
              </a:rPr>
              <a:t></a:t>
            </a:r>
            <a:r>
              <a:rPr sz="3820" spc="-55" dirty="0">
                <a:latin typeface="Times New Roman"/>
                <a:cs typeface="Times New Roman"/>
              </a:rPr>
              <a:t> </a:t>
            </a:r>
            <a:r>
              <a:rPr sz="3820" spc="-12" dirty="0">
                <a:latin typeface="Symbol"/>
                <a:cs typeface="Symbol"/>
              </a:rPr>
              <a:t></a:t>
            </a:r>
            <a:r>
              <a:rPr sz="3820" spc="-12" dirty="0">
                <a:latin typeface="Times New Roman"/>
                <a:cs typeface="Times New Roman"/>
              </a:rPr>
              <a:t>1</a:t>
            </a:r>
            <a:endParaRPr sz="382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78421" y="5752645"/>
            <a:ext cx="2586864" cy="61942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3851" spc="-6" dirty="0">
                <a:latin typeface="Times New Roman"/>
                <a:cs typeface="Times New Roman"/>
              </a:rPr>
              <a:t>cos</a:t>
            </a:r>
            <a:r>
              <a:rPr sz="3972" i="1" spc="-6" dirty="0">
                <a:latin typeface="Symbol"/>
                <a:cs typeface="Symbol"/>
              </a:rPr>
              <a:t></a:t>
            </a:r>
            <a:r>
              <a:rPr sz="3972" i="1" spc="-6" dirty="0">
                <a:latin typeface="Times New Roman"/>
                <a:cs typeface="Times New Roman"/>
              </a:rPr>
              <a:t> </a:t>
            </a:r>
            <a:r>
              <a:rPr sz="3851" dirty="0">
                <a:latin typeface="Symbol"/>
                <a:cs typeface="Symbol"/>
              </a:rPr>
              <a:t></a:t>
            </a:r>
            <a:r>
              <a:rPr sz="3851" spc="112" dirty="0">
                <a:latin typeface="Times New Roman"/>
                <a:cs typeface="Times New Roman"/>
              </a:rPr>
              <a:t> </a:t>
            </a:r>
            <a:r>
              <a:rPr sz="3851" spc="-6" dirty="0">
                <a:latin typeface="Symbol"/>
                <a:cs typeface="Symbol"/>
              </a:rPr>
              <a:t></a:t>
            </a:r>
            <a:r>
              <a:rPr sz="3851" spc="-6" dirty="0">
                <a:latin typeface="Times New Roman"/>
                <a:cs typeface="Times New Roman"/>
              </a:rPr>
              <a:t>0.16</a:t>
            </a:r>
            <a:endParaRPr sz="3851">
              <a:latin typeface="Times New Roman"/>
              <a:cs typeface="Times New Roman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4CDCE09-CAE3-FE40-AA25-16177442A2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Пример: топики (темы)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15B38-95C8-C84C-8427-1ED99E84E59D}"/>
              </a:ext>
            </a:extLst>
          </p:cNvPr>
          <p:cNvSpPr txBox="1"/>
          <p:nvPr/>
        </p:nvSpPr>
        <p:spPr>
          <a:xfrm>
            <a:off x="2815815" y="1536359"/>
            <a:ext cx="808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Темы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39DB0-94AD-874B-8D44-41086A7BCA5F}"/>
              </a:ext>
            </a:extLst>
          </p:cNvPr>
          <p:cNvSpPr txBox="1"/>
          <p:nvPr/>
        </p:nvSpPr>
        <p:spPr>
          <a:xfrm>
            <a:off x="6354194" y="1141333"/>
            <a:ext cx="220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Любит / не любит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7FF482-8A82-DB43-9B75-CF36B76E5C56}"/>
                  </a:ext>
                </a:extLst>
              </p:cNvPr>
              <p:cNvSpPr txBox="1"/>
              <p:nvPr/>
            </p:nvSpPr>
            <p:spPr>
              <a:xfrm>
                <a:off x="5920526" y="5802140"/>
                <a:ext cx="335028" cy="463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7FF482-8A82-DB43-9B75-CF36B76E5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526" y="5802140"/>
                <a:ext cx="335028" cy="463012"/>
              </a:xfrm>
              <a:prstGeom prst="rect">
                <a:avLst/>
              </a:prstGeom>
              <a:blipFill>
                <a:blip r:embed="rId2"/>
                <a:stretch>
                  <a:fillRect l="-32143" t="-5405" r="-32143" b="-216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1B2BDB-07C4-044E-80E8-C03118405190}"/>
                  </a:ext>
                </a:extLst>
              </p:cNvPr>
              <p:cNvSpPr txBox="1"/>
              <p:nvPr/>
            </p:nvSpPr>
            <p:spPr>
              <a:xfrm>
                <a:off x="7631083" y="5810030"/>
                <a:ext cx="335028" cy="463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1B2BDB-07C4-044E-80E8-C0311840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083" y="5810030"/>
                <a:ext cx="335028" cy="463012"/>
              </a:xfrm>
              <a:prstGeom prst="rect">
                <a:avLst/>
              </a:prstGeom>
              <a:blipFill>
                <a:blip r:embed="rId3"/>
                <a:stretch>
                  <a:fillRect l="-33333" t="-5263" r="-33333" b="-210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630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B277-46AF-5246-AEF3-8E13E4BE06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Пример: </a:t>
            </a:r>
            <a:r>
              <a:rPr lang="en-US" dirty="0"/>
              <a:t>one-hot </a:t>
            </a:r>
            <a:r>
              <a:rPr lang="ru-RU" dirty="0"/>
              <a:t>кодирование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6031E92-BB51-AB49-B34E-098666AE09B1}"/>
              </a:ext>
            </a:extLst>
          </p:cNvPr>
          <p:cNvSpPr/>
          <p:nvPr/>
        </p:nvSpPr>
        <p:spPr>
          <a:xfrm>
            <a:off x="889365" y="1695331"/>
            <a:ext cx="2146149" cy="3771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030875D-7250-6E4F-B9A1-C5959889B41F}"/>
              </a:ext>
            </a:extLst>
          </p:cNvPr>
          <p:cNvGraphicFramePr>
            <a:graphicFrameLocks noGrp="1"/>
          </p:cNvGraphicFramePr>
          <p:nvPr/>
        </p:nvGraphicFramePr>
        <p:xfrm>
          <a:off x="3657771" y="2635065"/>
          <a:ext cx="5405151" cy="2227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1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3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278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2000" spc="-4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бренд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5449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643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2000" spc="1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Desigual, </a:t>
                      </a:r>
                      <a:r>
                        <a:rPr sz="2000" spc="5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Concept </a:t>
                      </a:r>
                      <a:r>
                        <a:rPr sz="2000" spc="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Club,</a:t>
                      </a:r>
                      <a:r>
                        <a:rPr sz="2000" spc="-9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5449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830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2000" spc="-7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цвет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507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2000" spc="-2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желтое, </a:t>
                      </a:r>
                      <a:r>
                        <a:rPr sz="2000" spc="-5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зеленое, </a:t>
                      </a: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красное,</a:t>
                      </a:r>
                      <a:r>
                        <a:rPr sz="2000" spc="2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507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830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2000" spc="-4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фасон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507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2000" spc="-7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вечернее, </a:t>
                      </a:r>
                      <a:r>
                        <a:rPr sz="2000" spc="-5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повседневное,</a:t>
                      </a:r>
                      <a:r>
                        <a:rPr sz="2000" spc="6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507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830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2000" spc="-4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страна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507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 marL="382905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2000" spc="-2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Россия, </a:t>
                      </a:r>
                      <a:r>
                        <a:rPr sz="2000" spc="-6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Италия, </a:t>
                      </a:r>
                      <a:r>
                        <a:rPr sz="2000" spc="-3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Франция,</a:t>
                      </a:r>
                      <a:r>
                        <a:rPr sz="2000" spc="6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507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830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2000" spc="-1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сезон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622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7119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2000" spc="-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демисезон, </a:t>
                      </a:r>
                      <a:r>
                        <a:rPr sz="2000" spc="-5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лето, </a:t>
                      </a:r>
                      <a:r>
                        <a:rPr sz="2000" spc="-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зима,</a:t>
                      </a:r>
                      <a:r>
                        <a:rPr sz="2000" spc="7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1622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5">
            <a:extLst>
              <a:ext uri="{FF2B5EF4-FFF2-40B4-BE49-F238E27FC236}">
                <a16:creationId xmlns:a16="http://schemas.microsoft.com/office/drawing/2014/main" id="{2A66B835-FF18-E64A-865D-0B37C23EB062}"/>
              </a:ext>
            </a:extLst>
          </p:cNvPr>
          <p:cNvSpPr/>
          <p:nvPr/>
        </p:nvSpPr>
        <p:spPr>
          <a:xfrm>
            <a:off x="9816838" y="1682631"/>
            <a:ext cx="1739778" cy="3790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954163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B277-46AF-5246-AEF3-8E13E4BE06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Пример: </a:t>
            </a:r>
            <a:r>
              <a:rPr lang="en-US" dirty="0"/>
              <a:t>one-hot </a:t>
            </a:r>
            <a:r>
              <a:rPr lang="ru-RU" dirty="0"/>
              <a:t>кодирование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B21E9E2-155A-DD4C-8304-25032338DEEE}"/>
              </a:ext>
            </a:extLst>
          </p:cNvPr>
          <p:cNvSpPr/>
          <p:nvPr/>
        </p:nvSpPr>
        <p:spPr>
          <a:xfrm>
            <a:off x="889365" y="1695331"/>
            <a:ext cx="2146149" cy="3771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08C9E121-ED84-CE44-A2F0-149CE1225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79409"/>
              </p:ext>
            </p:extLst>
          </p:nvPr>
        </p:nvGraphicFramePr>
        <p:xfrm>
          <a:off x="4559408" y="1650884"/>
          <a:ext cx="3604204" cy="4847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9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5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041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000" spc="2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Desigual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17328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328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283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5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Concept</a:t>
                      </a:r>
                      <a:r>
                        <a:rPr sz="2000" spc="-3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4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Club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283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-2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желтое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283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-6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зеленое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283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красное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283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-8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вечернее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283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-5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повседневное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283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-3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Россия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283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-7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Италия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283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-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Франция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4283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-3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демисезон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4283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-6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лето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041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spc="-4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зима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695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object 5">
            <a:extLst>
              <a:ext uri="{FF2B5EF4-FFF2-40B4-BE49-F238E27FC236}">
                <a16:creationId xmlns:a16="http://schemas.microsoft.com/office/drawing/2014/main" id="{B9C3A897-0C01-2F4A-BAD4-4DE8092CC83F}"/>
              </a:ext>
            </a:extLst>
          </p:cNvPr>
          <p:cNvSpPr/>
          <p:nvPr/>
        </p:nvSpPr>
        <p:spPr>
          <a:xfrm>
            <a:off x="9816838" y="1682631"/>
            <a:ext cx="1739778" cy="3790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4186370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59F7-E118-CB48-A255-118A9C90B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Текстовый контент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D9D2306-17F5-3244-BFF5-310BA5F17402}"/>
              </a:ext>
            </a:extLst>
          </p:cNvPr>
          <p:cNvSpPr/>
          <p:nvPr/>
        </p:nvSpPr>
        <p:spPr>
          <a:xfrm>
            <a:off x="2617939" y="1518505"/>
            <a:ext cx="7177414" cy="490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194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07AA-9E13-DC47-A4FE-A738C15B2D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Мешок слов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7D1DF3-733F-D24D-A803-9E0B6115786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79063" y="1290638"/>
            <a:ext cx="9554499" cy="54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43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94E3-CAD1-8046-9776-1445A594EC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Хэширование слов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7B93A-7993-2040-8E47-62A3077474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5415687"/>
          </a:xfrm>
        </p:spPr>
        <p:txBody>
          <a:bodyPr/>
          <a:lstStyle/>
          <a:p>
            <a:r>
              <a:rPr lang="ru-RU" dirty="0">
                <a:solidFill>
                  <a:srgbClr val="C00000"/>
                </a:solidFill>
              </a:rPr>
              <a:t>Храним </a:t>
            </a:r>
            <a:r>
              <a:rPr lang="en-US" dirty="0">
                <a:solidFill>
                  <a:srgbClr val="C00000"/>
                </a:solidFill>
              </a:rPr>
              <a:t>“word” </a:t>
            </a:r>
            <a:r>
              <a:rPr lang="en-US" dirty="0">
                <a:solidFill>
                  <a:srgbClr val="C00000"/>
                </a:solidFill>
                <a:sym typeface="Wingdings"/>
              </a:rPr>
              <a:t> </a:t>
            </a:r>
            <a:r>
              <a:rPr lang="en-US" dirty="0">
                <a:solidFill>
                  <a:srgbClr val="C00000"/>
                </a:solidFill>
              </a:rPr>
              <a:t>index</a:t>
            </a:r>
            <a:endParaRPr lang="ru-RU" dirty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C00000"/>
                </a:solidFill>
              </a:rPr>
              <a:t>Словарь должен быть общим для всех машин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C00000"/>
                </a:solidFill>
              </a:rPr>
              <a:t>Может не поместиться в </a:t>
            </a:r>
            <a:r>
              <a:rPr lang="en-US" dirty="0">
                <a:solidFill>
                  <a:srgbClr val="C00000"/>
                </a:solidFill>
              </a:rPr>
              <a:t>RAM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endParaRPr lang="ru-RU" dirty="0"/>
          </a:p>
          <a:p>
            <a:r>
              <a:rPr lang="ru-RU" dirty="0">
                <a:solidFill>
                  <a:srgbClr val="00B050"/>
                </a:solidFill>
              </a:rPr>
              <a:t>Считаем </a:t>
            </a:r>
            <a:r>
              <a:rPr lang="en-US" dirty="0">
                <a:solidFill>
                  <a:srgbClr val="00B050"/>
                </a:solidFill>
              </a:rPr>
              <a:t>“word” </a:t>
            </a:r>
            <a:r>
              <a:rPr lang="en-US" dirty="0">
                <a:solidFill>
                  <a:srgbClr val="00B05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00B050"/>
                </a:solidFill>
              </a:rPr>
              <a:t> hash(“word”)</a:t>
            </a:r>
            <a:endParaRPr lang="ru-RU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Большое число корзинок хэш-функции (</a:t>
            </a:r>
            <a:r>
              <a:rPr lang="en-US" dirty="0">
                <a:solidFill>
                  <a:srgbClr val="00B050"/>
                </a:solidFill>
              </a:rPr>
              <a:t>~2</a:t>
            </a:r>
            <a:r>
              <a:rPr lang="en-US" baseline="30000" dirty="0">
                <a:solidFill>
                  <a:srgbClr val="00B050"/>
                </a:solidFill>
              </a:rPr>
              <a:t>24</a:t>
            </a:r>
            <a:r>
              <a:rPr lang="ru-RU" dirty="0">
                <a:solidFill>
                  <a:srgbClr val="00B050"/>
                </a:solidFill>
              </a:rPr>
              <a:t>), качество растет по </a:t>
            </a:r>
            <a:r>
              <a:rPr lang="en-US" dirty="0">
                <a:solidFill>
                  <a:srgbClr val="00B050"/>
                </a:solidFill>
              </a:rPr>
              <a:t>log(hash bits)</a:t>
            </a:r>
            <a:endParaRPr lang="ru-RU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B050"/>
                </a:solidFill>
              </a:rPr>
              <a:t>Значительно быстрее, не занимает память и легко распараллеливается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203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3A3B-2B56-5F44-9186-C3F85F308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 хэш-функции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B662962-A916-3647-BFF3-DB837D7E357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861465" y="1629344"/>
                <a:ext cx="2496644" cy="2733950"/>
              </a:xfrm>
            </p:spPr>
            <p:txBody>
              <a:bodyPr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sym typeface="Wingdings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sym typeface="Wingdings"/>
                            </a:rPr>
                            <m:t>𝑔𝑜𝑜𝑑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sym typeface="Wingdings"/>
                        </a:rPr>
                        <m:t>=0</m:t>
                      </m:r>
                    </m:oMath>
                  </m:oMathPara>
                </a14:m>
                <a:endParaRPr lang="en-US" b="0" dirty="0">
                  <a:sym typeface="Wingdings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charset="0"/>
                          <a:sym typeface="Wingdings"/>
                        </a:rPr>
                        <m:t>𝜙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sym typeface="Wingdings"/>
                            </a:rPr>
                            <m:t>𝑚𝑜𝑣𝑖𝑒</m:t>
                          </m:r>
                        </m:e>
                      </m:d>
                      <m:r>
                        <a:rPr lang="en-US" b="0" i="1">
                          <a:latin typeface="Cambria Math" charset="0"/>
                          <a:sym typeface="Wingdings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sym typeface="Wingdings"/>
                        </a:rPr>
                        <m:t>1</m:t>
                      </m:r>
                    </m:oMath>
                  </m:oMathPara>
                </a14:m>
                <a:endParaRPr lang="en-US" b="0" dirty="0">
                  <a:sym typeface="Wingdings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charset="0"/>
                          <a:sym typeface="Wingdings"/>
                        </a:rPr>
                        <m:t>𝜙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sym typeface="Wingdings"/>
                            </a:rPr>
                            <m:t>𝑛𝑜𝑡</m:t>
                          </m:r>
                        </m:e>
                      </m:d>
                      <m:r>
                        <a:rPr lang="en-US" b="0" i="1">
                          <a:latin typeface="Cambria Math" charset="0"/>
                          <a:sym typeface="Wingdings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sym typeface="Wingdings"/>
                        </a:rPr>
                        <m:t>2</m:t>
                      </m:r>
                    </m:oMath>
                  </m:oMathPara>
                </a14:m>
                <a:endParaRPr lang="en-US" b="0" dirty="0">
                  <a:sym typeface="Wingdings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  <a:sym typeface="Wingdings"/>
                        </a:rPr>
                        <m:t>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charset="0"/>
                              <a:sym typeface="Wingdings"/>
                            </a:rPr>
                            <m:t>𝒂</m:t>
                          </m:r>
                        </m:e>
                      </m:d>
                      <m:r>
                        <a:rPr lang="en-US" b="1" i="1">
                          <a:latin typeface="Cambria Math" charset="0"/>
                          <a:sym typeface="Wingdings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  <a:sym typeface="Wingdings"/>
                        </a:rPr>
                        <m:t>𝟑</m:t>
                      </m:r>
                    </m:oMath>
                  </m:oMathPara>
                </a14:m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  <a:sym typeface="Wingdings"/>
                        </a:rPr>
                        <m:t>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charset="0"/>
                              <a:sym typeface="Wingdings"/>
                            </a:rPr>
                            <m:t>𝒅𝒊𝒅</m:t>
                          </m:r>
                        </m:e>
                      </m:d>
                      <m:r>
                        <a:rPr lang="en-US" b="1" i="1">
                          <a:latin typeface="Cambria Math" charset="0"/>
                          <a:sym typeface="Wingdings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  <a:sym typeface="Wingdings"/>
                        </a:rPr>
                        <m:t>𝟑</m:t>
                      </m:r>
                    </m:oMath>
                  </m:oMathPara>
                </a14:m>
                <a:endParaRPr lang="en-US" dirty="0">
                  <a:sym typeface="Wingdings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charset="0"/>
                          <a:sym typeface="Wingdings"/>
                        </a:rPr>
                        <m:t>𝜙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sym typeface="Wingdings"/>
                            </a:rPr>
                            <m:t>𝑙𝑖𝑘𝑒</m:t>
                          </m:r>
                        </m:e>
                      </m:d>
                      <m:r>
                        <a:rPr lang="en-US" b="0" i="1">
                          <a:latin typeface="Cambria Math" charset="0"/>
                          <a:sym typeface="Wingdings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sym typeface="Wingdings"/>
                        </a:rPr>
                        <m:t>4</m:t>
                      </m:r>
                    </m:oMath>
                  </m:oMathPara>
                </a14:m>
                <a:endParaRPr lang="en-US" b="0" dirty="0">
                  <a:sym typeface="Wingdings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B662962-A916-3647-BFF3-DB837D7E3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861465" y="1629344"/>
                <a:ext cx="2496644" cy="2733950"/>
              </a:xfrm>
              <a:blipFill>
                <a:blip r:embed="rId2"/>
                <a:stretch>
                  <a:fillRect b="-13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225C075-0F6F-FB4C-B578-50253F41B776}"/>
              </a:ext>
            </a:extLst>
          </p:cNvPr>
          <p:cNvSpPr txBox="1"/>
          <p:nvPr/>
        </p:nvSpPr>
        <p:spPr>
          <a:xfrm>
            <a:off x="4765203" y="3064499"/>
            <a:ext cx="162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коллизии!</a:t>
            </a:r>
            <a:endParaRPr lang="en-US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A24B4B-DDD0-4649-8B9D-3528E2D85DC8}"/>
              </a:ext>
            </a:extLst>
          </p:cNvPr>
          <p:cNvCxnSpPr>
            <a:stCxn id="5" idx="1"/>
          </p:cNvCxnSpPr>
          <p:nvPr/>
        </p:nvCxnSpPr>
        <p:spPr>
          <a:xfrm flipH="1">
            <a:off x="4239049" y="3295332"/>
            <a:ext cx="526154" cy="302841"/>
          </a:xfrm>
          <a:prstGeom prst="straightConnector1">
            <a:avLst/>
          </a:prstGeom>
          <a:ln w="22225">
            <a:solidFill>
              <a:srgbClr val="5842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30DE22-0D65-8846-A215-FBBA623DD478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3951017" y="3154490"/>
            <a:ext cx="814186" cy="140842"/>
          </a:xfrm>
          <a:prstGeom prst="straightConnector1">
            <a:avLst/>
          </a:prstGeom>
          <a:ln w="22225">
            <a:solidFill>
              <a:srgbClr val="5842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697308D-CC48-8F4B-A489-389C52C5635E}"/>
                  </a:ext>
                </a:extLst>
              </p:cNvPr>
              <p:cNvSpPr/>
              <p:nvPr/>
            </p:nvSpPr>
            <p:spPr>
              <a:xfrm>
                <a:off x="4765203" y="1593777"/>
                <a:ext cx="5536323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sz="2400" b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𝐡</m:t>
                      </m:r>
                      <m:r>
                        <a:rPr lang="en-US" sz="2400" b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𝐚𝐬𝐡</m:t>
                      </m:r>
                      <m:d>
                        <m:dPr>
                          <m:ctrlPr>
                            <a:rPr lang="mr-IN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𝒔</m:t>
                          </m:r>
                        </m:e>
                      </m:d>
                      <m:r>
                        <a:rPr lang="mr-IN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𝒔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mr-IN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mr-IN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𝒔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mr-IN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sSup>
                        <m:sSupPr>
                          <m:ctrlP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𝟏</m:t>
                          </m:r>
                        </m:sup>
                      </m:sSup>
                      <m:r>
                        <a:rPr lang="mr-IN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 +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…</m:t>
                      </m:r>
                      <m:r>
                        <a:rPr lang="mr-IN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𝒔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</m:e>
                      </m:d>
                      <m:sSup>
                        <m:sSupPr>
                          <m:ctrlP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697308D-CC48-8F4B-A489-389C52C56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03" y="1593777"/>
                <a:ext cx="5536323" cy="470000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AB2BA9-9F72-1F4B-BDC8-B0B9DA25DA28}"/>
                  </a:ext>
                </a:extLst>
              </p:cNvPr>
              <p:cNvSpPr txBox="1"/>
              <p:nvPr/>
            </p:nvSpPr>
            <p:spPr>
              <a:xfrm>
                <a:off x="7452793" y="2216429"/>
                <a:ext cx="277768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</a:t>
                </a:r>
                <a:r>
                  <a:rPr lang="mr-IN" sz="2400" dirty="0"/>
                  <a:t>–</a:t>
                </a:r>
                <a:r>
                  <a:rPr lang="en-US" sz="2400" dirty="0"/>
                  <a:t> </a:t>
                </a:r>
                <a:r>
                  <a:rPr lang="ru-RU" sz="2400" dirty="0"/>
                  <a:t>строка</a:t>
                </a:r>
                <a:endParaRPr lang="en-US" sz="2400" dirty="0"/>
              </a:p>
              <a:p>
                <a:pPr algn="r"/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/>
                  <a:t> </a:t>
                </a:r>
                <a:r>
                  <a:rPr lang="mr-IN" sz="2400" dirty="0"/>
                  <a:t>–</a:t>
                </a:r>
                <a:r>
                  <a:rPr lang="en-US" sz="2400" dirty="0"/>
                  <a:t> </a:t>
                </a:r>
                <a:r>
                  <a:rPr lang="ru-RU" sz="2400" dirty="0"/>
                  <a:t>простое число</a:t>
                </a:r>
                <a:endParaRPr lang="en-US" sz="2400" dirty="0"/>
              </a:p>
              <a:p>
                <a:pPr algn="r"/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𝑠</m:t>
                    </m:r>
                    <m:r>
                      <a:rPr lang="en-US" sz="2400" i="1" dirty="0">
                        <a:latin typeface="Cambria Math" charset="0"/>
                      </a:rPr>
                      <m:t>[</m:t>
                    </m:r>
                    <m:r>
                      <a:rPr lang="en-US" sz="2400" i="1" dirty="0">
                        <a:latin typeface="Cambria Math" charset="0"/>
                      </a:rPr>
                      <m:t>𝑖</m:t>
                    </m:r>
                    <m:r>
                      <a:rPr lang="en-US" sz="2400" i="1" dirty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400" dirty="0"/>
                  <a:t> </a:t>
                </a:r>
                <a:r>
                  <a:rPr lang="mr-IN" sz="2400" dirty="0"/>
                  <a:t>–</a:t>
                </a:r>
                <a:r>
                  <a:rPr lang="en-US" sz="2400" dirty="0"/>
                  <a:t> </a:t>
                </a:r>
                <a:r>
                  <a:rPr lang="ru-RU" sz="2400" dirty="0"/>
                  <a:t>код символа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AB2BA9-9F72-1F4B-BDC8-B0B9DA25D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793" y="2216429"/>
                <a:ext cx="2777683" cy="1200329"/>
              </a:xfrm>
              <a:prstGeom prst="rect">
                <a:avLst/>
              </a:prstGeom>
              <a:blipFill>
                <a:blip r:embed="rId4"/>
                <a:stretch>
                  <a:fillRect t="-4211" r="-3182" b="-94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10C0EB-DDAD-8F44-8B4E-5A684F585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078305"/>
              </p:ext>
            </p:extLst>
          </p:nvPr>
        </p:nvGraphicFramePr>
        <p:xfrm>
          <a:off x="6077578" y="4507680"/>
          <a:ext cx="3060000" cy="18288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+mj-lt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US" sz="2400" b="1" dirty="0"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2400" b="0" dirty="0"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+mj-lt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j-lt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US" sz="2400" b="1" dirty="0"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+mj-lt"/>
                          <a:ea typeface="Calibri" charset="0"/>
                          <a:cs typeface="Calibri" charset="0"/>
                        </a:rPr>
                        <a:t>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en-US" sz="2400" dirty="0"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2400" b="0" dirty="0"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US" sz="2400" b="1" dirty="0">
                        <a:latin typeface="+mj-lt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j-lt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E3BA2E5-1121-0049-8BE4-855D0E7D4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73672"/>
              </p:ext>
            </p:extLst>
          </p:nvPr>
        </p:nvGraphicFramePr>
        <p:xfrm>
          <a:off x="2703456" y="4955344"/>
          <a:ext cx="2534358" cy="1410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907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  <a:ea typeface="Calibri" charset="0"/>
                          <a:cs typeface="Calibri" charset="0"/>
                        </a:rPr>
                        <a:t>good movie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9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  <a:ea typeface="Calibri" charset="0"/>
                          <a:cs typeface="Calibri" charset="0"/>
                        </a:rPr>
                        <a:t>not a good movie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8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  <a:ea typeface="Calibri" charset="0"/>
                          <a:cs typeface="Calibri" charset="0"/>
                        </a:rPr>
                        <a:t>did not like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84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ight Arrow 11">
            <a:extLst>
              <a:ext uri="{FF2B5EF4-FFF2-40B4-BE49-F238E27FC236}">
                <a16:creationId xmlns:a16="http://schemas.microsoft.com/office/drawing/2014/main" id="{44E1D5AE-7685-C844-89A9-0DF4FA5F5D37}"/>
              </a:ext>
            </a:extLst>
          </p:cNvPr>
          <p:cNvSpPr/>
          <p:nvPr/>
        </p:nvSpPr>
        <p:spPr>
          <a:xfrm>
            <a:off x="5365306" y="5437439"/>
            <a:ext cx="558109" cy="44614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C5834-3FAB-4745-A71F-0B7EF4B1A7F2}"/>
              </a:ext>
            </a:extLst>
          </p:cNvPr>
          <p:cNvSpPr txBox="1"/>
          <p:nvPr/>
        </p:nvSpPr>
        <p:spPr>
          <a:xfrm>
            <a:off x="9846364" y="5114139"/>
            <a:ext cx="15902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err="1"/>
              <a:t>HashingTF</a:t>
            </a:r>
            <a:r>
              <a:rPr lang="en-US" sz="2200" i="1" dirty="0"/>
              <a:t> </a:t>
            </a:r>
            <a:r>
              <a:rPr lang="ru-RU" sz="2200" i="1" dirty="0"/>
              <a:t>в </a:t>
            </a:r>
            <a:r>
              <a:rPr lang="en-US" sz="2200" i="1" dirty="0" err="1"/>
              <a:t>sklearn</a:t>
            </a:r>
            <a:r>
              <a:rPr lang="en-US" sz="2200" i="1" dirty="0"/>
              <a:t>!</a:t>
            </a:r>
            <a:endParaRPr lang="ru-RU" sz="2200" i="1" dirty="0"/>
          </a:p>
        </p:txBody>
      </p:sp>
    </p:spTree>
    <p:extLst>
      <p:ext uri="{BB962C8B-B14F-4D97-AF65-F5344CB8AC3E}">
        <p14:creationId xmlns:p14="http://schemas.microsoft.com/office/powerpoint/2010/main" val="338561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CD1D-4967-164C-9D23-781295456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Зачем </a:t>
            </a:r>
            <a:r>
              <a:rPr lang="en-US" dirty="0"/>
              <a:t>content-based?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C724-9D16-8642-9B1E-3F4C0A9A04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/>
              <a:t>Похожести товаров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Поступил новый товар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ru-RU" dirty="0"/>
              <a:t> пока не знаем кому он нравится, но знаем его описание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ru-RU" dirty="0"/>
              <a:t> можем считать похожести</a:t>
            </a:r>
            <a:r>
              <a:rPr lang="en-US" dirty="0"/>
              <a:t> </a:t>
            </a:r>
            <a:r>
              <a:rPr lang="ru-RU" dirty="0"/>
              <a:t>описания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ru-RU" dirty="0"/>
              <a:t> решаем проблему холодного старта для товара</a:t>
            </a:r>
          </a:p>
          <a:p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/>
              <a:t>Похожести юзер-товар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Хотим учитывать предпочтения юзера к режиссеру, словам описания, картинке,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/>
              <a:t>Похожести юзеров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Например: любители вестернов и Иствуда </a:t>
            </a:r>
            <a:r>
              <a:rPr lang="ru-RU" dirty="0">
                <a:sym typeface="Wingdings" pitchFamily="2" charset="2"/>
              </a:rPr>
              <a:t>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1445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CCAC-FE8E-F54C-A487-3EF9B5FCD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Чуть умнее: </a:t>
            </a:r>
            <a:r>
              <a:rPr lang="en-US" dirty="0"/>
              <a:t>TF-IDF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21C42-17B8-E74C-9E15-3A036BF819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Частые слова менее важны: они есть везде, по ним все будут похожи</a:t>
            </a:r>
          </a:p>
          <a:p>
            <a:endParaRPr lang="ru-RU" dirty="0"/>
          </a:p>
          <a:p>
            <a:r>
              <a:rPr lang="ru-RU" dirty="0"/>
              <a:t>Редкие слова более важны: какая-то узкая тематика</a:t>
            </a:r>
            <a:endParaRPr lang="en-US" dirty="0"/>
          </a:p>
          <a:p>
            <a:endParaRPr lang="en-US" dirty="0"/>
          </a:p>
          <a:p>
            <a:r>
              <a:rPr lang="ru-RU" dirty="0"/>
              <a:t>Но не слишком редкие: опечатки </a:t>
            </a:r>
            <a:r>
              <a:rPr lang="ru-RU" dirty="0">
                <a:sym typeface="Wingdings" pitchFamily="2" charset="2"/>
              </a:rPr>
              <a:t>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7923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57EE-439F-6E49-8C2A-99372E986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Term Frequency</a:t>
            </a:r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E596C4B-7A38-A34C-8500-465A00624B7F}"/>
              </a:ext>
            </a:extLst>
          </p:cNvPr>
          <p:cNvSpPr/>
          <p:nvPr/>
        </p:nvSpPr>
        <p:spPr>
          <a:xfrm>
            <a:off x="5849557" y="4086401"/>
            <a:ext cx="231695" cy="1141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9610450-3AE7-8346-A5B4-6A4E57D347D1}"/>
              </a:ext>
            </a:extLst>
          </p:cNvPr>
          <p:cNvSpPr txBox="1"/>
          <p:nvPr/>
        </p:nvSpPr>
        <p:spPr>
          <a:xfrm>
            <a:off x="4102503" y="5343553"/>
            <a:ext cx="2949595" cy="1133583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7701" marR="3081" algn="ctr">
              <a:lnSpc>
                <a:spcPts val="2899"/>
              </a:lnSpc>
              <a:spcBef>
                <a:spcPts val="240"/>
              </a:spcBef>
            </a:pPr>
            <a:r>
              <a:rPr sz="2486" spc="-197" dirty="0">
                <a:latin typeface="Arial"/>
                <a:cs typeface="Arial"/>
              </a:rPr>
              <a:t>максимальная </a:t>
            </a:r>
            <a:r>
              <a:rPr sz="2486" spc="-139" dirty="0">
                <a:latin typeface="Arial"/>
                <a:cs typeface="Arial"/>
              </a:rPr>
              <a:t>частота  </a:t>
            </a:r>
            <a:r>
              <a:rPr sz="2486" spc="-21" dirty="0">
                <a:latin typeface="Arial"/>
                <a:cs typeface="Arial"/>
              </a:rPr>
              <a:t>по </a:t>
            </a:r>
            <a:r>
              <a:rPr sz="2486" spc="-194" dirty="0">
                <a:latin typeface="Arial"/>
                <a:cs typeface="Arial"/>
              </a:rPr>
              <a:t>всем </a:t>
            </a:r>
            <a:r>
              <a:rPr sz="2486" spc="-152" dirty="0">
                <a:latin typeface="Arial"/>
                <a:cs typeface="Arial"/>
              </a:rPr>
              <a:t>терминам</a:t>
            </a:r>
            <a:r>
              <a:rPr sz="2486" spc="-300" dirty="0">
                <a:latin typeface="Arial"/>
                <a:cs typeface="Arial"/>
              </a:rPr>
              <a:t> </a:t>
            </a:r>
            <a:r>
              <a:rPr sz="2486" spc="-203" dirty="0">
                <a:latin typeface="Arial"/>
                <a:cs typeface="Arial"/>
              </a:rPr>
              <a:t>z</a:t>
            </a:r>
            <a:endParaRPr sz="2486" dirty="0">
              <a:latin typeface="Arial"/>
              <a:cs typeface="Arial"/>
            </a:endParaRPr>
          </a:p>
          <a:p>
            <a:pPr algn="ctr">
              <a:lnSpc>
                <a:spcPts val="2820"/>
              </a:lnSpc>
            </a:pPr>
            <a:r>
              <a:rPr sz="2486" spc="-227" dirty="0">
                <a:latin typeface="Arial"/>
                <a:cs typeface="Arial"/>
              </a:rPr>
              <a:t>в </a:t>
            </a:r>
            <a:r>
              <a:rPr sz="2486" spc="-118" dirty="0" err="1">
                <a:latin typeface="Arial"/>
                <a:cs typeface="Arial"/>
              </a:rPr>
              <a:t>документе</a:t>
            </a:r>
            <a:r>
              <a:rPr sz="2486" spc="-243" dirty="0">
                <a:latin typeface="Arial"/>
                <a:cs typeface="Arial"/>
              </a:rPr>
              <a:t> </a:t>
            </a:r>
            <a:r>
              <a:rPr lang="en-US" sz="2486" spc="-6" dirty="0">
                <a:latin typeface="Arial"/>
                <a:cs typeface="Arial"/>
              </a:rPr>
              <a:t>d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A8F22FF-9873-964A-BCEA-B1BB83C55EDD}"/>
              </a:ext>
            </a:extLst>
          </p:cNvPr>
          <p:cNvSpPr txBox="1">
            <a:spLocks/>
          </p:cNvSpPr>
          <p:nvPr/>
        </p:nvSpPr>
        <p:spPr>
          <a:xfrm>
            <a:off x="7729133" y="1365093"/>
            <a:ext cx="2473269" cy="753126"/>
          </a:xfrm>
          <a:prstGeom prst="rect">
            <a:avLst/>
          </a:prstGeom>
        </p:spPr>
        <p:txBody>
          <a:bodyPr vert="horz" wrap="square" lIns="0" tIns="9242" rIns="0" bIns="0" rtlCol="0" anchor="ctr">
            <a:spAutoFit/>
          </a:bodyPr>
          <a:lstStyle>
            <a:lvl1pPr algn="ctr" eaLnBrk="1" hangingPunct="1">
              <a:defRPr sz="3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lnSpc>
                <a:spcPts val="2941"/>
              </a:lnSpc>
              <a:spcBef>
                <a:spcPts val="73"/>
              </a:spcBef>
            </a:pPr>
            <a:r>
              <a:rPr lang="ru-RU" sz="2486" kern="0" spc="-139" dirty="0">
                <a:solidFill>
                  <a:schemeClr val="tx1"/>
                </a:solidFill>
              </a:rPr>
              <a:t>частота </a:t>
            </a:r>
            <a:r>
              <a:rPr lang="ru-RU" sz="2486" kern="0" spc="-146" dirty="0">
                <a:solidFill>
                  <a:schemeClr val="tx1"/>
                </a:solidFill>
              </a:rPr>
              <a:t>термина</a:t>
            </a:r>
            <a:r>
              <a:rPr lang="ru-RU" sz="2486" kern="0" spc="115" dirty="0">
                <a:solidFill>
                  <a:schemeClr val="tx1"/>
                </a:solidFill>
              </a:rPr>
              <a:t> </a:t>
            </a:r>
            <a:r>
              <a:rPr lang="en-US" sz="2486" kern="0" spc="-49" dirty="0">
                <a:solidFill>
                  <a:schemeClr val="tx1"/>
                </a:solidFill>
              </a:rPr>
              <a:t>t</a:t>
            </a:r>
            <a:endParaRPr lang="en-US" sz="2486" kern="0" dirty="0">
              <a:solidFill>
                <a:schemeClr val="tx1"/>
              </a:solidFill>
            </a:endParaRPr>
          </a:p>
          <a:p>
            <a:pPr marL="382369">
              <a:lnSpc>
                <a:spcPts val="2941"/>
              </a:lnSpc>
            </a:pPr>
            <a:r>
              <a:rPr lang="ru-RU" sz="2486" kern="0" spc="-227" dirty="0">
                <a:solidFill>
                  <a:schemeClr val="tx1"/>
                </a:solidFill>
              </a:rPr>
              <a:t>в </a:t>
            </a:r>
            <a:r>
              <a:rPr lang="ru-RU" sz="2486" kern="0" spc="-118" dirty="0">
                <a:solidFill>
                  <a:schemeClr val="tx1"/>
                </a:solidFill>
              </a:rPr>
              <a:t>документе</a:t>
            </a:r>
            <a:r>
              <a:rPr lang="ru-RU" sz="2486" kern="0" spc="-248" dirty="0">
                <a:solidFill>
                  <a:schemeClr val="tx1"/>
                </a:solidFill>
              </a:rPr>
              <a:t> </a:t>
            </a:r>
            <a:r>
              <a:rPr lang="en-US" sz="2486" kern="0" spc="-6" dirty="0">
                <a:solidFill>
                  <a:schemeClr val="tx1"/>
                </a:solidFill>
              </a:rPr>
              <a:t>d</a:t>
            </a:r>
            <a:endParaRPr lang="en-US" sz="2486" kern="0" dirty="0">
              <a:solidFill>
                <a:schemeClr val="tx1"/>
              </a:solidFill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B1C0D59-910D-F449-8B78-BF390BA5BF07}"/>
              </a:ext>
            </a:extLst>
          </p:cNvPr>
          <p:cNvSpPr/>
          <p:nvPr/>
        </p:nvSpPr>
        <p:spPr>
          <a:xfrm>
            <a:off x="6115222" y="1983565"/>
            <a:ext cx="1440339" cy="7814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FD1EEA3A-93D0-734B-8F9D-FFD9F7143004}"/>
              </a:ext>
            </a:extLst>
          </p:cNvPr>
          <p:cNvSpPr txBox="1"/>
          <p:nvPr/>
        </p:nvSpPr>
        <p:spPr>
          <a:xfrm>
            <a:off x="3922540" y="2949801"/>
            <a:ext cx="367737" cy="37789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2395" i="1" dirty="0">
                <a:latin typeface="Times New Roman"/>
                <a:cs typeface="Times New Roman"/>
              </a:rPr>
              <a:t>t</a:t>
            </a:r>
            <a:r>
              <a:rPr sz="2395" i="1" spc="-385" dirty="0">
                <a:latin typeface="Times New Roman"/>
                <a:cs typeface="Times New Roman"/>
              </a:rPr>
              <a:t> </a:t>
            </a:r>
            <a:r>
              <a:rPr sz="2395" spc="21" dirty="0">
                <a:latin typeface="Times New Roman"/>
                <a:cs typeface="Times New Roman"/>
              </a:rPr>
              <a:t>,</a:t>
            </a:r>
            <a:r>
              <a:rPr sz="2395" i="1" spc="21" dirty="0">
                <a:latin typeface="Times New Roman"/>
                <a:cs typeface="Times New Roman"/>
              </a:rPr>
              <a:t>d</a:t>
            </a:r>
            <a:endParaRPr sz="2395">
              <a:latin typeface="Times New Roman"/>
              <a:cs typeface="Times New Roman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B55D1FE-E2AF-9E4F-83F2-D8CFE7413363}"/>
              </a:ext>
            </a:extLst>
          </p:cNvPr>
          <p:cNvSpPr txBox="1"/>
          <p:nvPr/>
        </p:nvSpPr>
        <p:spPr>
          <a:xfrm>
            <a:off x="3381947" y="2594143"/>
            <a:ext cx="1375836" cy="648610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  <a:tabLst>
                <a:tab pos="1077794" algn="l"/>
              </a:tabLst>
            </a:pPr>
            <a:r>
              <a:rPr sz="4154" i="1" spc="-61" dirty="0">
                <a:latin typeface="Times New Roman"/>
                <a:cs typeface="Times New Roman"/>
              </a:rPr>
              <a:t>T</a:t>
            </a:r>
            <a:r>
              <a:rPr sz="4154" i="1" spc="3" dirty="0">
                <a:latin typeface="Times New Roman"/>
                <a:cs typeface="Times New Roman"/>
              </a:rPr>
              <a:t>F</a:t>
            </a:r>
            <a:r>
              <a:rPr sz="4154" i="1" dirty="0">
                <a:latin typeface="Times New Roman"/>
                <a:cs typeface="Times New Roman"/>
              </a:rPr>
              <a:t>	</a:t>
            </a:r>
            <a:r>
              <a:rPr sz="4154" dirty="0">
                <a:latin typeface="Symbol"/>
                <a:cs typeface="Symbol"/>
              </a:rPr>
              <a:t></a:t>
            </a:r>
            <a:endParaRPr sz="4154">
              <a:latin typeface="Symbol"/>
              <a:cs typeface="Symbol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643640DF-E2D5-6747-9857-5B1C63D3E043}"/>
              </a:ext>
            </a:extLst>
          </p:cNvPr>
          <p:cNvSpPr txBox="1"/>
          <p:nvPr/>
        </p:nvSpPr>
        <p:spPr>
          <a:xfrm>
            <a:off x="5501678" y="2385985"/>
            <a:ext cx="395076" cy="648610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6231" i="1" spc="-32" baseline="13787" dirty="0">
                <a:latin typeface="Times New Roman"/>
                <a:cs typeface="Times New Roman"/>
              </a:rPr>
              <a:t>f</a:t>
            </a:r>
            <a:r>
              <a:rPr sz="2395" i="1" spc="-18" dirty="0">
                <a:latin typeface="Times New Roman"/>
                <a:cs typeface="Times New Roman"/>
              </a:rPr>
              <a:t>t</a:t>
            </a:r>
            <a:r>
              <a:rPr sz="2395" i="1" spc="3" dirty="0">
                <a:latin typeface="Times New Roman"/>
                <a:cs typeface="Times New Roman"/>
              </a:rPr>
              <a:t>d</a:t>
            </a:r>
            <a:endParaRPr sz="2395">
              <a:latin typeface="Times New Roman"/>
              <a:cs typeface="Times New Roman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DCBF3F2-E82B-7647-866D-6896A452841A}"/>
              </a:ext>
            </a:extLst>
          </p:cNvPr>
          <p:cNvSpPr txBox="1"/>
          <p:nvPr/>
        </p:nvSpPr>
        <p:spPr>
          <a:xfrm>
            <a:off x="4910189" y="2993917"/>
            <a:ext cx="1214493" cy="919838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lnSpc>
                <a:spcPts val="4575"/>
              </a:lnSpc>
              <a:spcBef>
                <a:spcPts val="73"/>
              </a:spcBef>
            </a:pPr>
            <a:r>
              <a:rPr sz="4154" spc="-18" dirty="0">
                <a:latin typeface="Times New Roman"/>
                <a:cs typeface="Times New Roman"/>
              </a:rPr>
              <a:t>max</a:t>
            </a:r>
            <a:r>
              <a:rPr sz="4154" spc="88" dirty="0">
                <a:latin typeface="Times New Roman"/>
                <a:cs typeface="Times New Roman"/>
              </a:rPr>
              <a:t> </a:t>
            </a:r>
            <a:r>
              <a:rPr sz="4154" i="1" dirty="0">
                <a:latin typeface="Times New Roman"/>
                <a:cs typeface="Times New Roman"/>
              </a:rPr>
              <a:t>f</a:t>
            </a:r>
            <a:endParaRPr sz="4154">
              <a:latin typeface="Times New Roman"/>
              <a:cs typeface="Times New Roman"/>
            </a:endParaRPr>
          </a:p>
          <a:p>
            <a:pPr marL="402392">
              <a:lnSpc>
                <a:spcPts val="2465"/>
              </a:lnSpc>
            </a:pPr>
            <a:r>
              <a:rPr sz="2395" i="1" spc="3" dirty="0">
                <a:latin typeface="Times New Roman"/>
                <a:cs typeface="Times New Roman"/>
              </a:rPr>
              <a:t>z</a:t>
            </a:r>
            <a:endParaRPr sz="2395">
              <a:latin typeface="Times New Roman"/>
              <a:cs typeface="Times New Roman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E7AB9D4E-38EC-AA4A-9F3C-6B02765F26D9}"/>
              </a:ext>
            </a:extLst>
          </p:cNvPr>
          <p:cNvSpPr txBox="1"/>
          <p:nvPr/>
        </p:nvSpPr>
        <p:spPr>
          <a:xfrm>
            <a:off x="6119301" y="3349575"/>
            <a:ext cx="282637" cy="37789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2395" i="1" spc="-36" dirty="0">
                <a:latin typeface="Times New Roman"/>
                <a:cs typeface="Times New Roman"/>
              </a:rPr>
              <a:t>z</a:t>
            </a:r>
            <a:r>
              <a:rPr sz="2395" i="1" spc="3" dirty="0">
                <a:latin typeface="Times New Roman"/>
                <a:cs typeface="Times New Roman"/>
              </a:rPr>
              <a:t>d</a:t>
            </a:r>
            <a:endParaRPr sz="2395">
              <a:latin typeface="Times New Roman"/>
              <a:cs typeface="Times New Roman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46671ECB-6334-B546-8F5F-0AD7437B6245}"/>
              </a:ext>
            </a:extLst>
          </p:cNvPr>
          <p:cNvSpPr/>
          <p:nvPr/>
        </p:nvSpPr>
        <p:spPr>
          <a:xfrm>
            <a:off x="4887631" y="2988518"/>
            <a:ext cx="1594552" cy="0"/>
          </a:xfrm>
          <a:custGeom>
            <a:avLst/>
            <a:gdLst/>
            <a:ahLst/>
            <a:cxnLst/>
            <a:rect l="l" t="t" r="r" b="b"/>
            <a:pathLst>
              <a:path w="2629534">
                <a:moveTo>
                  <a:pt x="0" y="0"/>
                </a:moveTo>
                <a:lnTo>
                  <a:pt x="2629082" y="0"/>
                </a:lnTo>
              </a:path>
            </a:pathLst>
          </a:custGeom>
          <a:ln w="43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388772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57EE-439F-6E49-8C2A-99372E986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Term Frequency</a:t>
            </a:r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D85C065-E52A-6D49-9EA5-572AA493828C}"/>
              </a:ext>
            </a:extLst>
          </p:cNvPr>
          <p:cNvSpPr/>
          <p:nvPr/>
        </p:nvSpPr>
        <p:spPr>
          <a:xfrm>
            <a:off x="2726582" y="1591378"/>
            <a:ext cx="7081298" cy="4634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972C83-96BF-5441-BE36-CB64787F2F08}"/>
              </a:ext>
            </a:extLst>
          </p:cNvPr>
          <p:cNvSpPr/>
          <p:nvPr/>
        </p:nvSpPr>
        <p:spPr>
          <a:xfrm>
            <a:off x="9476028" y="6463523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hlinkClick r:id="rId3"/>
              </a:rPr>
              <a:t>https://ru.wikipedia.org/wiki/TF-IDF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82733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57EE-439F-6E49-8C2A-99372E986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</p:spPr>
        <p:txBody>
          <a:bodyPr/>
          <a:lstStyle/>
          <a:p>
            <a:r>
              <a:rPr lang="en-US" dirty="0"/>
              <a:t>Inverse Document Frequency</a:t>
            </a:r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600A59-55BE-884C-84A1-7D8FCF07BFA6}"/>
              </a:ext>
            </a:extLst>
          </p:cNvPr>
          <p:cNvSpPr/>
          <p:nvPr/>
        </p:nvSpPr>
        <p:spPr>
          <a:xfrm>
            <a:off x="5566784" y="4030979"/>
            <a:ext cx="530838" cy="537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63A5F4A-5DF6-0C47-9BFD-C64F0DEEA236}"/>
              </a:ext>
            </a:extLst>
          </p:cNvPr>
          <p:cNvSpPr txBox="1"/>
          <p:nvPr/>
        </p:nvSpPr>
        <p:spPr>
          <a:xfrm>
            <a:off x="7858401" y="2197243"/>
            <a:ext cx="2447855" cy="774510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574130" marR="3081" indent="-566814">
              <a:lnSpc>
                <a:spcPts val="2899"/>
              </a:lnSpc>
              <a:spcBef>
                <a:spcPts val="240"/>
              </a:spcBef>
            </a:pPr>
            <a:r>
              <a:rPr sz="2486" spc="-139" dirty="0">
                <a:latin typeface="Arial"/>
                <a:cs typeface="Arial"/>
              </a:rPr>
              <a:t>число </a:t>
            </a:r>
            <a:r>
              <a:rPr sz="2486" spc="-112" dirty="0">
                <a:latin typeface="Arial"/>
                <a:cs typeface="Arial"/>
              </a:rPr>
              <a:t>документов  </a:t>
            </a:r>
            <a:r>
              <a:rPr sz="2486" spc="-227" dirty="0">
                <a:latin typeface="Arial"/>
                <a:cs typeface="Arial"/>
              </a:rPr>
              <a:t>в</a:t>
            </a:r>
            <a:r>
              <a:rPr sz="2486" spc="-3" dirty="0">
                <a:latin typeface="Arial"/>
                <a:cs typeface="Arial"/>
              </a:rPr>
              <a:t> </a:t>
            </a:r>
            <a:r>
              <a:rPr sz="2486" spc="-94" dirty="0">
                <a:latin typeface="Arial"/>
                <a:cs typeface="Arial"/>
              </a:rPr>
              <a:t>корпусе</a:t>
            </a:r>
            <a:endParaRPr sz="2486"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EEA9BE0-A9A9-D94C-82B4-44E8E736D89D}"/>
              </a:ext>
            </a:extLst>
          </p:cNvPr>
          <p:cNvSpPr/>
          <p:nvPr/>
        </p:nvSpPr>
        <p:spPr>
          <a:xfrm>
            <a:off x="7024087" y="2641136"/>
            <a:ext cx="1315691" cy="231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BAD44D1-85E4-9E4E-AF70-DE1B12A0B0CB}"/>
              </a:ext>
            </a:extLst>
          </p:cNvPr>
          <p:cNvSpPr txBox="1"/>
          <p:nvPr/>
        </p:nvSpPr>
        <p:spPr>
          <a:xfrm>
            <a:off x="4454155" y="3124743"/>
            <a:ext cx="120910" cy="465730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2971" i="1" dirty="0">
                <a:latin typeface="Times New Roman"/>
                <a:cs typeface="Times New Roman"/>
              </a:rPr>
              <a:t>t</a:t>
            </a:r>
            <a:endParaRPr sz="2971">
              <a:latin typeface="Times New Roman"/>
              <a:cs typeface="Times New Roman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5C472B1-37FE-814A-88B6-4D970B98A6AC}"/>
              </a:ext>
            </a:extLst>
          </p:cNvPr>
          <p:cNvSpPr txBox="1">
            <a:spLocks/>
          </p:cNvSpPr>
          <p:nvPr/>
        </p:nvSpPr>
        <p:spPr>
          <a:xfrm>
            <a:off x="3470202" y="2685088"/>
            <a:ext cx="3356608" cy="800618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>
            <a:lvl1pPr algn="ctr" eaLnBrk="1" hangingPunct="1">
              <a:defRPr sz="3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spcBef>
                <a:spcPts val="58"/>
              </a:spcBef>
              <a:tabLst>
                <a:tab pos="1322310" algn="l"/>
              </a:tabLst>
            </a:pPr>
            <a:r>
              <a:rPr lang="en-US" sz="5154" i="1" kern="0" spc="-61" dirty="0">
                <a:solidFill>
                  <a:schemeClr val="tx1"/>
                </a:solidFill>
                <a:latin typeface="Times New Roman"/>
                <a:cs typeface="Times New Roman"/>
              </a:rPr>
              <a:t>IDF	</a:t>
            </a:r>
            <a:r>
              <a:rPr lang="en-US" sz="5154" kern="0" dirty="0">
                <a:solidFill>
                  <a:schemeClr val="tx1"/>
                </a:solidFill>
                <a:latin typeface="Symbol"/>
                <a:cs typeface="Symbol"/>
              </a:rPr>
              <a:t></a:t>
            </a:r>
            <a:r>
              <a:rPr lang="en-US" sz="5154" kern="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5154" kern="0" spc="-12" dirty="0">
                <a:solidFill>
                  <a:schemeClr val="tx1"/>
                </a:solidFill>
                <a:latin typeface="Times New Roman"/>
                <a:cs typeface="Times New Roman"/>
              </a:rPr>
              <a:t>log</a:t>
            </a:r>
            <a:r>
              <a:rPr lang="en-US" sz="5154" kern="0" spc="494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7732" i="1" kern="0" baseline="35620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endParaRPr lang="en-US" sz="7732" kern="0" baseline="3562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0FF1787-47A3-624F-808F-4EA4913CBB7B}"/>
              </a:ext>
            </a:extLst>
          </p:cNvPr>
          <p:cNvSpPr txBox="1"/>
          <p:nvPr/>
        </p:nvSpPr>
        <p:spPr>
          <a:xfrm>
            <a:off x="6261767" y="3179274"/>
            <a:ext cx="524843" cy="80055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5154" i="1" dirty="0">
                <a:latin typeface="Times New Roman"/>
                <a:cs typeface="Times New Roman"/>
              </a:rPr>
              <a:t>df</a:t>
            </a:r>
            <a:endParaRPr sz="5154">
              <a:latin typeface="Times New Roman"/>
              <a:cs typeface="Times New Roman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A8A37326-2DB9-E44F-841C-CD2D289891DC}"/>
              </a:ext>
            </a:extLst>
          </p:cNvPr>
          <p:cNvSpPr txBox="1"/>
          <p:nvPr/>
        </p:nvSpPr>
        <p:spPr>
          <a:xfrm>
            <a:off x="4544263" y="3618935"/>
            <a:ext cx="2447855" cy="1769357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2231446">
              <a:spcBef>
                <a:spcPts val="67"/>
              </a:spcBef>
            </a:pPr>
            <a:r>
              <a:rPr sz="2971" i="1" dirty="0">
                <a:latin typeface="Times New Roman"/>
                <a:cs typeface="Times New Roman"/>
              </a:rPr>
              <a:t>t</a:t>
            </a:r>
            <a:endParaRPr sz="2971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3638">
              <a:latin typeface="Times New Roman"/>
              <a:cs typeface="Times New Roman"/>
            </a:endParaRPr>
          </a:p>
          <a:p>
            <a:pPr marL="341552" marR="3081" indent="-334236">
              <a:lnSpc>
                <a:spcPts val="2899"/>
              </a:lnSpc>
            </a:pPr>
            <a:r>
              <a:rPr sz="2486" spc="-139" dirty="0">
                <a:latin typeface="Arial"/>
                <a:cs typeface="Arial"/>
              </a:rPr>
              <a:t>число </a:t>
            </a:r>
            <a:r>
              <a:rPr sz="2486" spc="-112" dirty="0">
                <a:latin typeface="Arial"/>
                <a:cs typeface="Arial"/>
              </a:rPr>
              <a:t>документов  </a:t>
            </a:r>
            <a:r>
              <a:rPr sz="2486" spc="-149" dirty="0">
                <a:latin typeface="Arial"/>
                <a:cs typeface="Arial"/>
              </a:rPr>
              <a:t>с </a:t>
            </a:r>
            <a:r>
              <a:rPr sz="2486" spc="-112" dirty="0">
                <a:latin typeface="Arial"/>
                <a:cs typeface="Arial"/>
              </a:rPr>
              <a:t>термином</a:t>
            </a:r>
            <a:r>
              <a:rPr sz="2486" spc="133" dirty="0">
                <a:latin typeface="Arial"/>
                <a:cs typeface="Arial"/>
              </a:rPr>
              <a:t> </a:t>
            </a:r>
            <a:r>
              <a:rPr sz="2486" spc="139" dirty="0">
                <a:latin typeface="Arial"/>
                <a:cs typeface="Arial"/>
              </a:rPr>
              <a:t>t</a:t>
            </a:r>
            <a:endParaRPr sz="2486">
              <a:latin typeface="Arial"/>
              <a:cs typeface="Arial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8B862D7C-7907-4A47-82A2-71ABAB4FD279}"/>
              </a:ext>
            </a:extLst>
          </p:cNvPr>
          <p:cNvSpPr/>
          <p:nvPr/>
        </p:nvSpPr>
        <p:spPr>
          <a:xfrm>
            <a:off x="6231980" y="3170788"/>
            <a:ext cx="763968" cy="0"/>
          </a:xfrm>
          <a:custGeom>
            <a:avLst/>
            <a:gdLst/>
            <a:ahLst/>
            <a:cxnLst/>
            <a:rect l="l" t="t" r="r" b="b"/>
            <a:pathLst>
              <a:path w="1259840">
                <a:moveTo>
                  <a:pt x="0" y="0"/>
                </a:moveTo>
                <a:lnTo>
                  <a:pt x="1259752" y="0"/>
                </a:lnTo>
              </a:path>
            </a:pathLst>
          </a:custGeom>
          <a:ln w="534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254790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5744-82DF-7B48-8D65-C5508DEF7B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Inverse Document Frequency</a:t>
            </a:r>
            <a:endParaRPr lang="ru-RU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08CDE09-A2CA-6B49-96FF-164F64C531C5}"/>
              </a:ext>
            </a:extLst>
          </p:cNvPr>
          <p:cNvSpPr/>
          <p:nvPr/>
        </p:nvSpPr>
        <p:spPr>
          <a:xfrm>
            <a:off x="3051658" y="1440028"/>
            <a:ext cx="6731169" cy="4984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280228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A2CA-E388-EC47-9D8C-FDC450767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Чуть умнее: </a:t>
            </a:r>
            <a:r>
              <a:rPr lang="en-US" dirty="0"/>
              <a:t>TF-IDF</a:t>
            </a:r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E712F73-F623-F94C-808A-BBA2EB85A23C}"/>
              </a:ext>
            </a:extLst>
          </p:cNvPr>
          <p:cNvSpPr txBox="1"/>
          <p:nvPr/>
        </p:nvSpPr>
        <p:spPr>
          <a:xfrm>
            <a:off x="2884850" y="3495374"/>
            <a:ext cx="447060" cy="461114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2941" i="1" dirty="0">
                <a:latin typeface="Times New Roman"/>
                <a:cs typeface="Times New Roman"/>
              </a:rPr>
              <a:t>t</a:t>
            </a:r>
            <a:r>
              <a:rPr sz="2941" i="1" spc="-464" dirty="0">
                <a:latin typeface="Times New Roman"/>
                <a:cs typeface="Times New Roman"/>
              </a:rPr>
              <a:t> </a:t>
            </a:r>
            <a:r>
              <a:rPr sz="2941" spc="24" dirty="0">
                <a:latin typeface="Times New Roman"/>
                <a:cs typeface="Times New Roman"/>
              </a:rPr>
              <a:t>,</a:t>
            </a:r>
            <a:r>
              <a:rPr sz="2941" i="1" spc="24" dirty="0">
                <a:latin typeface="Times New Roman"/>
                <a:cs typeface="Times New Roman"/>
              </a:rPr>
              <a:t>d</a:t>
            </a:r>
            <a:endParaRPr sz="2941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96DA8BC-EBE0-E846-81C9-D83DF4DD9EC0}"/>
              </a:ext>
            </a:extLst>
          </p:cNvPr>
          <p:cNvSpPr txBox="1"/>
          <p:nvPr/>
        </p:nvSpPr>
        <p:spPr>
          <a:xfrm>
            <a:off x="4872498" y="3495374"/>
            <a:ext cx="119755" cy="461114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2941" i="1" dirty="0">
                <a:latin typeface="Times New Roman"/>
                <a:cs typeface="Times New Roman"/>
              </a:rPr>
              <a:t>t</a:t>
            </a:r>
            <a:endParaRPr sz="2941">
              <a:latin typeface="Times New Roman"/>
              <a:cs typeface="Times New Roman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5A1325E-7F0C-5148-9A3C-5306D336F835}"/>
              </a:ext>
            </a:extLst>
          </p:cNvPr>
          <p:cNvSpPr txBox="1"/>
          <p:nvPr/>
        </p:nvSpPr>
        <p:spPr>
          <a:xfrm>
            <a:off x="2222300" y="3060231"/>
            <a:ext cx="3348136" cy="792486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  <a:tabLst>
                <a:tab pos="1259929" algn="l"/>
                <a:tab pos="2984631" algn="l"/>
              </a:tabLst>
            </a:pPr>
            <a:r>
              <a:rPr sz="5094" i="1" spc="-76" dirty="0">
                <a:latin typeface="Times New Roman"/>
                <a:cs typeface="Times New Roman"/>
              </a:rPr>
              <a:t>T</a:t>
            </a:r>
            <a:r>
              <a:rPr sz="5094" i="1" dirty="0">
                <a:latin typeface="Times New Roman"/>
                <a:cs typeface="Times New Roman"/>
              </a:rPr>
              <a:t>F	</a:t>
            </a:r>
            <a:r>
              <a:rPr sz="5094" dirty="0">
                <a:latin typeface="Symbol"/>
                <a:cs typeface="Symbol"/>
              </a:rPr>
              <a:t></a:t>
            </a:r>
            <a:r>
              <a:rPr sz="5094" spc="-479" dirty="0">
                <a:latin typeface="Times New Roman"/>
                <a:cs typeface="Times New Roman"/>
              </a:rPr>
              <a:t> </a:t>
            </a:r>
            <a:r>
              <a:rPr sz="5094" i="1" spc="-106" dirty="0">
                <a:latin typeface="Times New Roman"/>
                <a:cs typeface="Times New Roman"/>
              </a:rPr>
              <a:t>I</a:t>
            </a:r>
            <a:r>
              <a:rPr sz="5094" i="1" spc="-73" dirty="0">
                <a:latin typeface="Times New Roman"/>
                <a:cs typeface="Times New Roman"/>
              </a:rPr>
              <a:t>D</a:t>
            </a:r>
            <a:r>
              <a:rPr sz="5094" i="1" dirty="0">
                <a:latin typeface="Times New Roman"/>
                <a:cs typeface="Times New Roman"/>
              </a:rPr>
              <a:t>F	</a:t>
            </a:r>
            <a:r>
              <a:rPr sz="5094" dirty="0">
                <a:latin typeface="Symbol"/>
                <a:cs typeface="Symbol"/>
              </a:rPr>
              <a:t></a:t>
            </a:r>
            <a:endParaRPr sz="5094">
              <a:latin typeface="Symbol"/>
              <a:cs typeface="Symbo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51C8D38-640C-E941-97FD-0CE1F820A3BA}"/>
              </a:ext>
            </a:extLst>
          </p:cNvPr>
          <p:cNvSpPr txBox="1">
            <a:spLocks/>
          </p:cNvSpPr>
          <p:nvPr/>
        </p:nvSpPr>
        <p:spPr>
          <a:xfrm>
            <a:off x="6485882" y="2805558"/>
            <a:ext cx="480946" cy="792486"/>
          </a:xfrm>
          <a:prstGeom prst="rect">
            <a:avLst/>
          </a:prstGeom>
        </p:spPr>
        <p:txBody>
          <a:bodyPr vert="horz" wrap="square" lIns="0" tIns="8471" rIns="0" bIns="0" rtlCol="0" anchor="ctr">
            <a:spAutoFit/>
          </a:bodyPr>
          <a:lstStyle>
            <a:lvl1pPr algn="ctr" eaLnBrk="1" hangingPunct="1">
              <a:defRPr sz="3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spcBef>
                <a:spcPts val="67"/>
              </a:spcBef>
            </a:pPr>
            <a:r>
              <a:rPr lang="en-US" sz="7641" i="1" kern="0" spc="-36" baseline="13888" dirty="0" err="1">
                <a:solidFill>
                  <a:schemeClr val="tx1"/>
                </a:solidFill>
                <a:latin typeface="Times New Roman"/>
                <a:cs typeface="Times New Roman"/>
              </a:rPr>
              <a:t>f</a:t>
            </a:r>
            <a:r>
              <a:rPr lang="en-US" sz="2941" i="1" kern="0" spc="-24" dirty="0" err="1">
                <a:solidFill>
                  <a:schemeClr val="tx1"/>
                </a:solidFill>
                <a:latin typeface="Times New Roman"/>
                <a:cs typeface="Times New Roman"/>
              </a:rPr>
              <a:t>t</a:t>
            </a:r>
            <a:r>
              <a:rPr lang="en-US" sz="2941" i="1" kern="0" dirty="0" err="1">
                <a:solidFill>
                  <a:schemeClr val="tx1"/>
                </a:solidFill>
                <a:latin typeface="Times New Roman"/>
                <a:cs typeface="Times New Roman"/>
              </a:rPr>
              <a:t>d</a:t>
            </a:r>
            <a:endParaRPr lang="en-US" sz="2941" kern="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936BA86-9B5E-004B-82C7-0D4FCF616D01}"/>
              </a:ext>
            </a:extLst>
          </p:cNvPr>
          <p:cNvSpPr txBox="1"/>
          <p:nvPr/>
        </p:nvSpPr>
        <p:spPr>
          <a:xfrm>
            <a:off x="5760955" y="3549344"/>
            <a:ext cx="1485194" cy="1111420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lnSpc>
                <a:spcPts val="5606"/>
              </a:lnSpc>
              <a:spcBef>
                <a:spcPts val="67"/>
              </a:spcBef>
            </a:pPr>
            <a:r>
              <a:rPr sz="5094" spc="-21" dirty="0">
                <a:latin typeface="Times New Roman"/>
                <a:cs typeface="Times New Roman"/>
              </a:rPr>
              <a:t>max</a:t>
            </a:r>
            <a:r>
              <a:rPr sz="5094" spc="115" dirty="0">
                <a:latin typeface="Times New Roman"/>
                <a:cs typeface="Times New Roman"/>
              </a:rPr>
              <a:t> </a:t>
            </a:r>
            <a:r>
              <a:rPr sz="5094" i="1" dirty="0">
                <a:latin typeface="Times New Roman"/>
                <a:cs typeface="Times New Roman"/>
              </a:rPr>
              <a:t>f</a:t>
            </a:r>
            <a:endParaRPr sz="5094">
              <a:latin typeface="Times New Roman"/>
              <a:cs typeface="Times New Roman"/>
            </a:endParaRPr>
          </a:p>
          <a:p>
            <a:pPr marL="491342">
              <a:lnSpc>
                <a:spcPts val="3023"/>
              </a:lnSpc>
            </a:pPr>
            <a:r>
              <a:rPr sz="2941" i="1" dirty="0">
                <a:latin typeface="Times New Roman"/>
                <a:cs typeface="Times New Roman"/>
              </a:rPr>
              <a:t>z</a:t>
            </a:r>
            <a:endParaRPr sz="2941">
              <a:latin typeface="Times New Roman"/>
              <a:cs typeface="Times New Roman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BD27CE44-1922-8D4A-BD52-4496B840F25B}"/>
              </a:ext>
            </a:extLst>
          </p:cNvPr>
          <p:cNvSpPr txBox="1"/>
          <p:nvPr/>
        </p:nvSpPr>
        <p:spPr>
          <a:xfrm>
            <a:off x="7242841" y="3984487"/>
            <a:ext cx="342707" cy="461114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2941" i="1" spc="-45" dirty="0">
                <a:latin typeface="Times New Roman"/>
                <a:cs typeface="Times New Roman"/>
              </a:rPr>
              <a:t>z</a:t>
            </a:r>
            <a:r>
              <a:rPr sz="2941" i="1" dirty="0">
                <a:latin typeface="Times New Roman"/>
                <a:cs typeface="Times New Roman"/>
              </a:rPr>
              <a:t>d</a:t>
            </a:r>
            <a:endParaRPr sz="2941">
              <a:latin typeface="Times New Roman"/>
              <a:cs typeface="Times New Roman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DE958D7-ABFE-EA4A-A866-0790F681B5E0}"/>
              </a:ext>
            </a:extLst>
          </p:cNvPr>
          <p:cNvSpPr/>
          <p:nvPr/>
        </p:nvSpPr>
        <p:spPr>
          <a:xfrm>
            <a:off x="5731566" y="3541022"/>
            <a:ext cx="1954203" cy="0"/>
          </a:xfrm>
          <a:custGeom>
            <a:avLst/>
            <a:gdLst/>
            <a:ahLst/>
            <a:cxnLst/>
            <a:rect l="l" t="t" r="r" b="b"/>
            <a:pathLst>
              <a:path w="3222625">
                <a:moveTo>
                  <a:pt x="0" y="0"/>
                </a:moveTo>
                <a:lnTo>
                  <a:pt x="3222132" y="0"/>
                </a:lnTo>
              </a:path>
            </a:pathLst>
          </a:custGeom>
          <a:ln w="52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1913F502-1B21-4543-B908-D4E08EDBC856}"/>
              </a:ext>
            </a:extLst>
          </p:cNvPr>
          <p:cNvSpPr txBox="1"/>
          <p:nvPr/>
        </p:nvSpPr>
        <p:spPr>
          <a:xfrm>
            <a:off x="7767147" y="3060231"/>
            <a:ext cx="1507913" cy="792486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5094" spc="-12" dirty="0">
                <a:latin typeface="Times New Roman"/>
                <a:cs typeface="Times New Roman"/>
              </a:rPr>
              <a:t>log</a:t>
            </a:r>
            <a:r>
              <a:rPr sz="5094" spc="542" dirty="0">
                <a:latin typeface="Times New Roman"/>
                <a:cs typeface="Times New Roman"/>
              </a:rPr>
              <a:t> </a:t>
            </a:r>
            <a:r>
              <a:rPr sz="7641" i="1" baseline="35714" dirty="0">
                <a:latin typeface="Times New Roman"/>
                <a:cs typeface="Times New Roman"/>
              </a:rPr>
              <a:t>N</a:t>
            </a:r>
            <a:endParaRPr sz="7641" baseline="35714">
              <a:latin typeface="Times New Roman"/>
              <a:cs typeface="Times New Roman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B01EFAE5-A09F-B74B-ACD1-9881EB557EB1}"/>
              </a:ext>
            </a:extLst>
          </p:cNvPr>
          <p:cNvSpPr txBox="1"/>
          <p:nvPr/>
        </p:nvSpPr>
        <p:spPr>
          <a:xfrm>
            <a:off x="8716296" y="3549344"/>
            <a:ext cx="519067" cy="792486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5094" i="1" dirty="0">
                <a:latin typeface="Times New Roman"/>
                <a:cs typeface="Times New Roman"/>
              </a:rPr>
              <a:t>df</a:t>
            </a:r>
            <a:endParaRPr sz="5094">
              <a:latin typeface="Times New Roman"/>
              <a:cs typeface="Times New Roman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3917CCF6-A55A-EC4C-A047-456AEC5D9DF8}"/>
              </a:ext>
            </a:extLst>
          </p:cNvPr>
          <p:cNvSpPr txBox="1"/>
          <p:nvPr/>
        </p:nvSpPr>
        <p:spPr>
          <a:xfrm>
            <a:off x="9217001" y="3984487"/>
            <a:ext cx="119755" cy="461114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2941" i="1" dirty="0">
                <a:latin typeface="Times New Roman"/>
                <a:cs typeface="Times New Roman"/>
              </a:rPr>
              <a:t>t</a:t>
            </a:r>
            <a:endParaRPr sz="2941">
              <a:latin typeface="Times New Roman"/>
              <a:cs typeface="Times New Roman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6386553-CF42-8243-95AA-327967FF8804}"/>
              </a:ext>
            </a:extLst>
          </p:cNvPr>
          <p:cNvSpPr/>
          <p:nvPr/>
        </p:nvSpPr>
        <p:spPr>
          <a:xfrm>
            <a:off x="8686921" y="3541022"/>
            <a:ext cx="755497" cy="0"/>
          </a:xfrm>
          <a:custGeom>
            <a:avLst/>
            <a:gdLst/>
            <a:ahLst/>
            <a:cxnLst/>
            <a:rect l="l" t="t" r="r" b="b"/>
            <a:pathLst>
              <a:path w="1245869">
                <a:moveTo>
                  <a:pt x="0" y="0"/>
                </a:moveTo>
                <a:lnTo>
                  <a:pt x="1245511" y="0"/>
                </a:lnTo>
              </a:path>
            </a:pathLst>
          </a:custGeom>
          <a:ln w="52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637550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AC69-D9D5-2C43-A47D-B1768EBFFE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TF-IDF </a:t>
            </a:r>
            <a:r>
              <a:rPr lang="ru-RU" dirty="0"/>
              <a:t>в </a:t>
            </a:r>
            <a:r>
              <a:rPr lang="en-US" dirty="0" err="1"/>
              <a:t>sklearn</a:t>
            </a:r>
            <a:endParaRPr lang="ru-RU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E35569F-6741-F449-9EB7-753816CF564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421"/>
          <a:stretch/>
        </p:blipFill>
        <p:spPr>
          <a:xfrm>
            <a:off x="1881533" y="1169367"/>
            <a:ext cx="8572946" cy="3024338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23CA99E-9ED7-4742-817E-405D74A39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9957" r="48764"/>
          <a:stretch/>
        </p:blipFill>
        <p:spPr>
          <a:xfrm>
            <a:off x="3418951" y="4219756"/>
            <a:ext cx="5127047" cy="26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71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93FC5-0083-D743-AEA7-DB3633AA4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Чуть умнее: </a:t>
            </a:r>
            <a:r>
              <a:rPr lang="en-US" dirty="0"/>
              <a:t>TF-IDF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329211-57EA-294E-8769-945BFB7C6F7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98458" y="1290638"/>
            <a:ext cx="9915709" cy="5414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A537B9-26D0-9549-AB9B-0657D7522A7B}"/>
              </a:ext>
            </a:extLst>
          </p:cNvPr>
          <p:cNvSpPr txBox="1"/>
          <p:nvPr/>
        </p:nvSpPr>
        <p:spPr>
          <a:xfrm>
            <a:off x="4478705" y="3394553"/>
            <a:ext cx="40725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/>
              <a:t>Что с этим делать дальше?</a:t>
            </a:r>
          </a:p>
        </p:txBody>
      </p:sp>
    </p:spTree>
    <p:extLst>
      <p:ext uri="{BB962C8B-B14F-4D97-AF65-F5344CB8AC3E}">
        <p14:creationId xmlns:p14="http://schemas.microsoft.com/office/powerpoint/2010/main" val="1237383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3AAC-6111-854A-A1D9-F1B085FE48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Текстовая похожесть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005E3-094D-E140-BFF7-9BBD6E5D2C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u="sng" dirty="0"/>
              <a:t>Косинусная похожесть</a:t>
            </a:r>
            <a:r>
              <a:rPr lang="ru-RU" dirty="0"/>
              <a:t> неплохо работает на мешках слов!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Можем находить похожие по описанию товары!</a:t>
            </a:r>
          </a:p>
        </p:txBody>
      </p:sp>
    </p:spTree>
    <p:extLst>
      <p:ext uri="{BB962C8B-B14F-4D97-AF65-F5344CB8AC3E}">
        <p14:creationId xmlns:p14="http://schemas.microsoft.com/office/powerpoint/2010/main" val="2154504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19BC9-B9FB-8F41-9D53-DA5DCE356F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Текстовая похожесть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8943E-67E7-7940-808B-A1E9E20426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b="1" dirty="0"/>
              <a:t>Плюсы: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Решает проблему холодного старта для нового товара!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Может рекомендовать даже непопулярные товары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Интерпретируемые похожести (мешок слов)</a:t>
            </a:r>
          </a:p>
        </p:txBody>
      </p:sp>
    </p:spTree>
    <p:extLst>
      <p:ext uri="{BB962C8B-B14F-4D97-AF65-F5344CB8AC3E}">
        <p14:creationId xmlns:p14="http://schemas.microsoft.com/office/powerpoint/2010/main" val="108659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CD1D-4967-164C-9D23-781295456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Зачем </a:t>
            </a:r>
            <a:r>
              <a:rPr lang="en-US" dirty="0"/>
              <a:t>content-based?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C724-9D16-8642-9B1E-3F4C0A9A04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/>
              <a:t>Похожести товаров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Можно использовать в </a:t>
            </a:r>
            <a:r>
              <a:rPr lang="en-US" dirty="0"/>
              <a:t>CF</a:t>
            </a:r>
            <a:endParaRPr lang="ru-RU" dirty="0"/>
          </a:p>
          <a:p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/>
              <a:t>Похожести юзер-товар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Готовый признак</a:t>
            </a:r>
          </a:p>
          <a:p>
            <a:pPr lvl="1"/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/>
              <a:t>Похожести юзеров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Можно использовать в </a:t>
            </a:r>
            <a:r>
              <a:rPr lang="en-US" dirty="0"/>
              <a:t>CF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5251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84E1-30D1-174B-97B8-9F5D04DAD6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Минус: теряется смысл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598B9F7-FA7C-F749-A218-1AE4AED7046B}"/>
              </a:ext>
            </a:extLst>
          </p:cNvPr>
          <p:cNvSpPr/>
          <p:nvPr/>
        </p:nvSpPr>
        <p:spPr>
          <a:xfrm>
            <a:off x="626729" y="2119485"/>
            <a:ext cx="4882807" cy="4165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4354584-0EEB-9840-AD37-13EF289BFAF2}"/>
              </a:ext>
            </a:extLst>
          </p:cNvPr>
          <p:cNvSpPr txBox="1"/>
          <p:nvPr/>
        </p:nvSpPr>
        <p:spPr>
          <a:xfrm>
            <a:off x="1651389" y="3743930"/>
            <a:ext cx="2163292" cy="1385016"/>
          </a:xfrm>
          <a:prstGeom prst="rect">
            <a:avLst/>
          </a:prstGeom>
        </p:spPr>
        <p:txBody>
          <a:bodyPr vert="horz" wrap="square" lIns="0" tIns="38121" rIns="0" bIns="0" rtlCol="0">
            <a:spAutoFit/>
          </a:bodyPr>
          <a:lstStyle/>
          <a:p>
            <a:pPr marL="7701" marR="3081" algn="ctr">
              <a:lnSpc>
                <a:spcPts val="3450"/>
              </a:lnSpc>
              <a:spcBef>
                <a:spcPts val="300"/>
              </a:spcBef>
            </a:pPr>
            <a:r>
              <a:rPr sz="3002" spc="-197" dirty="0">
                <a:latin typeface="Arial"/>
                <a:cs typeface="Arial"/>
              </a:rPr>
              <a:t>ве</a:t>
            </a:r>
            <a:r>
              <a:rPr sz="3002" spc="-136" dirty="0">
                <a:latin typeface="Arial"/>
                <a:cs typeface="Arial"/>
              </a:rPr>
              <a:t>г</a:t>
            </a:r>
            <a:r>
              <a:rPr sz="3002" spc="-154" dirty="0">
                <a:latin typeface="Arial"/>
                <a:cs typeface="Arial"/>
              </a:rPr>
              <a:t>е</a:t>
            </a:r>
            <a:r>
              <a:rPr sz="3002" spc="-130" dirty="0">
                <a:latin typeface="Arial"/>
                <a:cs typeface="Arial"/>
              </a:rPr>
              <a:t>т</a:t>
            </a:r>
            <a:r>
              <a:rPr sz="3002" spc="-391" dirty="0">
                <a:latin typeface="Arial"/>
                <a:cs typeface="Arial"/>
              </a:rPr>
              <a:t>а</a:t>
            </a:r>
            <a:r>
              <a:rPr sz="3002" spc="-152" dirty="0">
                <a:latin typeface="Arial"/>
                <a:cs typeface="Arial"/>
              </a:rPr>
              <a:t>р</a:t>
            </a:r>
            <a:r>
              <a:rPr sz="3002" spc="-103" dirty="0">
                <a:latin typeface="Arial"/>
                <a:cs typeface="Arial"/>
              </a:rPr>
              <a:t>и</a:t>
            </a:r>
            <a:r>
              <a:rPr sz="3002" spc="-391" dirty="0">
                <a:latin typeface="Arial"/>
                <a:cs typeface="Arial"/>
              </a:rPr>
              <a:t>а</a:t>
            </a:r>
            <a:r>
              <a:rPr sz="3002" spc="-85" dirty="0">
                <a:latin typeface="Arial"/>
                <a:cs typeface="Arial"/>
              </a:rPr>
              <a:t>н</a:t>
            </a:r>
            <a:r>
              <a:rPr sz="3002" spc="-115" dirty="0">
                <a:latin typeface="Arial"/>
                <a:cs typeface="Arial"/>
              </a:rPr>
              <a:t>ец  </a:t>
            </a:r>
            <a:r>
              <a:rPr sz="3002" spc="-179" dirty="0">
                <a:latin typeface="Arial"/>
                <a:cs typeface="Arial"/>
              </a:rPr>
              <a:t>есть  </a:t>
            </a:r>
            <a:r>
              <a:rPr sz="3002" spc="-158" dirty="0">
                <a:latin typeface="Arial"/>
                <a:cs typeface="Arial"/>
              </a:rPr>
              <a:t>ресторан</a:t>
            </a:r>
            <a:endParaRPr sz="3002"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95029C8-0C8A-414E-A6E4-59A01DBFE41F}"/>
              </a:ext>
            </a:extLst>
          </p:cNvPr>
          <p:cNvSpPr/>
          <p:nvPr/>
        </p:nvSpPr>
        <p:spPr>
          <a:xfrm>
            <a:off x="6285382" y="1392489"/>
            <a:ext cx="4867957" cy="2826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17FB942-B638-E149-B7D5-ED296B953312}"/>
              </a:ext>
            </a:extLst>
          </p:cNvPr>
          <p:cNvSpPr txBox="1"/>
          <p:nvPr/>
        </p:nvSpPr>
        <p:spPr>
          <a:xfrm>
            <a:off x="6901479" y="1857414"/>
            <a:ext cx="3636165" cy="1531135"/>
          </a:xfrm>
          <a:prstGeom prst="rect">
            <a:avLst/>
          </a:prstGeom>
        </p:spPr>
        <p:txBody>
          <a:bodyPr vert="horz" wrap="square" lIns="0" tIns="43127" rIns="0" bIns="0" rtlCol="0">
            <a:spAutoFit/>
          </a:bodyPr>
          <a:lstStyle/>
          <a:p>
            <a:pPr marL="7316" marR="3081" algn="ctr">
              <a:lnSpc>
                <a:spcPts val="3899"/>
              </a:lnSpc>
              <a:spcBef>
                <a:spcPts val="340"/>
              </a:spcBef>
            </a:pPr>
            <a:r>
              <a:rPr sz="3396" spc="-206" dirty="0">
                <a:latin typeface="Arial"/>
                <a:cs typeface="Arial"/>
              </a:rPr>
              <a:t>Вегетарианцу </a:t>
            </a:r>
            <a:r>
              <a:rPr sz="3396" spc="-194" dirty="0">
                <a:latin typeface="Arial"/>
                <a:cs typeface="Arial"/>
              </a:rPr>
              <a:t>будет  </a:t>
            </a:r>
            <a:r>
              <a:rPr sz="3396" spc="-133" dirty="0">
                <a:latin typeface="Arial"/>
                <a:cs typeface="Arial"/>
              </a:rPr>
              <a:t>нечего</a:t>
            </a:r>
            <a:r>
              <a:rPr sz="3396" spc="-9" dirty="0">
                <a:latin typeface="Arial"/>
                <a:cs typeface="Arial"/>
              </a:rPr>
              <a:t> </a:t>
            </a:r>
            <a:r>
              <a:rPr sz="3396" spc="-255" dirty="0">
                <a:latin typeface="Arial"/>
                <a:cs typeface="Arial"/>
              </a:rPr>
              <a:t>съесть</a:t>
            </a:r>
            <a:endParaRPr sz="3396">
              <a:latin typeface="Arial"/>
              <a:cs typeface="Arial"/>
            </a:endParaRPr>
          </a:p>
          <a:p>
            <a:pPr algn="ctr">
              <a:lnSpc>
                <a:spcPts val="3799"/>
              </a:lnSpc>
            </a:pPr>
            <a:r>
              <a:rPr sz="3396" spc="-315" dirty="0">
                <a:latin typeface="Arial"/>
                <a:cs typeface="Arial"/>
              </a:rPr>
              <a:t>в </a:t>
            </a:r>
            <a:r>
              <a:rPr sz="3396" spc="-154" dirty="0">
                <a:latin typeface="Arial"/>
                <a:cs typeface="Arial"/>
              </a:rPr>
              <a:t>этом</a:t>
            </a:r>
            <a:r>
              <a:rPr sz="3396" spc="-327" dirty="0">
                <a:latin typeface="Arial"/>
                <a:cs typeface="Arial"/>
              </a:rPr>
              <a:t> </a:t>
            </a:r>
            <a:r>
              <a:rPr sz="3396" spc="-188" dirty="0">
                <a:latin typeface="Arial"/>
                <a:cs typeface="Arial"/>
              </a:rPr>
              <a:t>ресторане.</a:t>
            </a:r>
            <a:endParaRPr sz="339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675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8DFB-CEFA-464C-ABFA-5AE6165527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Минус: не учитывает синонимы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7521618-3DD4-3C46-AE07-3491160D8923}"/>
              </a:ext>
            </a:extLst>
          </p:cNvPr>
          <p:cNvSpPr/>
          <p:nvPr/>
        </p:nvSpPr>
        <p:spPr>
          <a:xfrm>
            <a:off x="471798" y="1271760"/>
            <a:ext cx="11181565" cy="5289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007264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A8AB-473E-CC44-B697-595DDB710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Минус: многозначные слова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F95889F-9F84-CF43-ABD7-5302FC61DF05}"/>
              </a:ext>
            </a:extLst>
          </p:cNvPr>
          <p:cNvSpPr/>
          <p:nvPr/>
        </p:nvSpPr>
        <p:spPr>
          <a:xfrm>
            <a:off x="1147676" y="2056162"/>
            <a:ext cx="4043026" cy="3339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B071955-E869-D145-A5C7-4D56CB3296A6}"/>
              </a:ext>
            </a:extLst>
          </p:cNvPr>
          <p:cNvSpPr/>
          <p:nvPr/>
        </p:nvSpPr>
        <p:spPr>
          <a:xfrm>
            <a:off x="7353549" y="1755591"/>
            <a:ext cx="3580037" cy="4022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617462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93F51-F90E-3B46-BF77-03D48C9B73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Минус: многозначные слова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DE8E8D3-EDA3-A743-9252-2DFC068DA086}"/>
              </a:ext>
            </a:extLst>
          </p:cNvPr>
          <p:cNvSpPr/>
          <p:nvPr/>
        </p:nvSpPr>
        <p:spPr>
          <a:xfrm>
            <a:off x="3897325" y="3365090"/>
            <a:ext cx="4025617" cy="3200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442D322-B76A-9646-BF9D-75910BDF8884}"/>
              </a:ext>
            </a:extLst>
          </p:cNvPr>
          <p:cNvSpPr/>
          <p:nvPr/>
        </p:nvSpPr>
        <p:spPr>
          <a:xfrm>
            <a:off x="7948340" y="1536419"/>
            <a:ext cx="3809732" cy="3809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B7206EA-A427-4D49-9925-7A8A2F6EE7E9}"/>
              </a:ext>
            </a:extLst>
          </p:cNvPr>
          <p:cNvSpPr/>
          <p:nvPr/>
        </p:nvSpPr>
        <p:spPr>
          <a:xfrm>
            <a:off x="373321" y="1409428"/>
            <a:ext cx="5225683" cy="2279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123496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A24E-530A-144C-BAC1-EB7030873B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Минус: застреваем в пузыре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5C97E-4D87-A54D-9CEE-152EBC95A4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Контентной модели сложно удивить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1646498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2CBE-CCD6-6947-80BC-3488E0FBE9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Текстовые классификаторы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E948B-01C9-424F-B87E-A8E9C75CE5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Бывает полезно иметь текстовые классификаторы.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Например, по тексту понимать его тематику (например, политика).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Так можем обобщить предпочтения юзера от слов до тем!</a:t>
            </a:r>
          </a:p>
        </p:txBody>
      </p:sp>
    </p:spTree>
    <p:extLst>
      <p:ext uri="{BB962C8B-B14F-4D97-AF65-F5344CB8AC3E}">
        <p14:creationId xmlns:p14="http://schemas.microsoft.com/office/powerpoint/2010/main" val="3336728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Медиа контент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2C882C-D17A-2A42-971D-951A0C2A25F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l="2983" t="17732" r="51743" b="25069"/>
          <a:stretch/>
        </p:blipFill>
        <p:spPr>
          <a:xfrm>
            <a:off x="701456" y="2254684"/>
            <a:ext cx="4797470" cy="2862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1668FF-367A-F449-BD8C-81595B27E7F0}"/>
              </a:ext>
            </a:extLst>
          </p:cNvPr>
          <p:cNvSpPr txBox="1"/>
          <p:nvPr/>
        </p:nvSpPr>
        <p:spPr>
          <a:xfrm>
            <a:off x="571643" y="5285983"/>
            <a:ext cx="4606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Нейросеть превращает картинку в вектор (</a:t>
            </a:r>
            <a:r>
              <a:rPr lang="en-US" sz="2400" dirty="0"/>
              <a:t>embedding) </a:t>
            </a:r>
            <a:r>
              <a:rPr lang="ru-RU" sz="2400" dirty="0"/>
              <a:t>из 300 чисел</a:t>
            </a:r>
            <a:r>
              <a:rPr lang="en-US" sz="2400" dirty="0"/>
              <a:t>!</a:t>
            </a:r>
            <a:endParaRPr lang="ru-R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D476A-A209-6543-AF5D-605246C8F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608" y="2469404"/>
            <a:ext cx="5606876" cy="2432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4FE59F-AE1A-3A44-84BB-6E8E1D7E1514}"/>
              </a:ext>
            </a:extLst>
          </p:cNvPr>
          <p:cNvSpPr txBox="1"/>
          <p:nvPr/>
        </p:nvSpPr>
        <p:spPr>
          <a:xfrm>
            <a:off x="6514968" y="5117035"/>
            <a:ext cx="460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Похожие по </a:t>
            </a:r>
            <a:r>
              <a:rPr lang="ru-RU" sz="2400" u="sng" dirty="0"/>
              <a:t>косинусу</a:t>
            </a:r>
            <a:r>
              <a:rPr lang="ru-RU" sz="2400" dirty="0"/>
              <a:t>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1876228596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645B-51D8-B044-B012-5C55277570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Пример: </a:t>
            </a:r>
            <a:r>
              <a:rPr lang="en-US" dirty="0"/>
              <a:t>Pandora Radio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32BF3-E523-3441-9647-2D4E565466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5617923" cy="54156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Поставили много на контентные признаки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480 характеристик у каждой песни!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Размечают эксперты (25 экспертов размечают 10000 песен в месяц)!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74F78C-00C1-074A-9C14-6BBC080889BA}"/>
              </a:ext>
            </a:extLst>
          </p:cNvPr>
          <p:cNvSpPr/>
          <p:nvPr/>
        </p:nvSpPr>
        <p:spPr>
          <a:xfrm>
            <a:off x="7149620" y="642860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hlinkClick r:id="rId2"/>
              </a:rPr>
              <a:t>https://boingboing.net/2014/05/24/pandoras-music-genome-proj.html</a:t>
            </a:r>
            <a:endParaRPr lang="ru-RU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C91B0-DBEF-404B-85BA-686AFF3D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75" y="1289912"/>
            <a:ext cx="4959206" cy="501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73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4136-63E8-1640-AC92-A63181738E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Пример: </a:t>
            </a:r>
            <a:r>
              <a:rPr lang="en-US" dirty="0" err="1"/>
              <a:t>ozon.ru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BC728-9754-2B4A-B0FB-5B472616B5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3450921" cy="5415687"/>
          </a:xfrm>
        </p:spPr>
        <p:txBody>
          <a:bodyPr/>
          <a:lstStyle/>
          <a:p>
            <a:r>
              <a:rPr lang="ru-RU" dirty="0"/>
              <a:t>Контентные признаки в книгах особенно полезны!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E625B-670E-0C43-9A7C-63D1DC3D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666" y="1289912"/>
            <a:ext cx="7638394" cy="54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49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34F5-93B4-A34A-89E6-B56B8C710E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Пример: </a:t>
            </a:r>
            <a:r>
              <a:rPr lang="en-US" dirty="0" err="1"/>
              <a:t>Surfingbird</a:t>
            </a:r>
            <a:endParaRPr lang="ru-RU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6F99EB1-137D-CE43-B17E-80CFC0E98486}"/>
              </a:ext>
            </a:extLst>
          </p:cNvPr>
          <p:cNvSpPr/>
          <p:nvPr/>
        </p:nvSpPr>
        <p:spPr>
          <a:xfrm>
            <a:off x="764088" y="1359173"/>
            <a:ext cx="10935222" cy="5271283"/>
          </a:xfrm>
          <a:prstGeom prst="rect">
            <a:avLst/>
          </a:prstGeom>
          <a:blipFill>
            <a:blip r:embed="rId2" cstate="print"/>
            <a:stretch>
              <a:fillRect b="-1669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717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0E02-C2E9-DF41-B24D-1C72F15759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Какой бывает контент</a:t>
            </a:r>
            <a:endParaRPr lang="ru-R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65FB3A-7BD1-E445-A316-03BF368ABD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76788" y="1289912"/>
            <a:ext cx="4779271" cy="54156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Структурированный (характеристики)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Текстовый (описание)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Медиа (аудио, видео, картинки)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BE5CCBF-9F71-EE45-B005-D750992B3B32}"/>
              </a:ext>
            </a:extLst>
          </p:cNvPr>
          <p:cNvSpPr/>
          <p:nvPr/>
        </p:nvSpPr>
        <p:spPr>
          <a:xfrm>
            <a:off x="435953" y="1767983"/>
            <a:ext cx="3099382" cy="4324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509CAEFB-721D-E945-A2DF-5C60F3102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57924"/>
              </p:ext>
            </p:extLst>
          </p:nvPr>
        </p:nvGraphicFramePr>
        <p:xfrm>
          <a:off x="3577219" y="2092580"/>
          <a:ext cx="3136900" cy="3672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1980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3300" spc="-6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Название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3300" spc="-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Режиссер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3300" spc="-5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Год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3300" spc="-1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Актер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3300" spc="2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Жанр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3200" dirty="0">
                          <a:solidFill>
                            <a:srgbClr val="C00000"/>
                          </a:solidFill>
                          <a:latin typeface="+mj-lt"/>
                          <a:cs typeface="Times New Roman"/>
                        </a:rPr>
                        <a:t>Описание</a:t>
                      </a:r>
                      <a:endParaRPr sz="3200" dirty="0">
                        <a:solidFill>
                          <a:srgbClr val="C00000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0" marB="0" anchor="ctr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solidFill>
                      <a:srgbClr val="F2E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604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72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AA7A-3AE4-1245-80C1-DD7EEF4E1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Структурированный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04647-32E1-0043-9238-E8A334688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5415687"/>
          </a:xfrm>
        </p:spPr>
        <p:txBody>
          <a:bodyPr/>
          <a:lstStyle/>
          <a:p>
            <a:r>
              <a:rPr lang="ru-RU" dirty="0"/>
              <a:t>Самый простой тип контента!</a:t>
            </a:r>
          </a:p>
          <a:p>
            <a:endParaRPr lang="ru-RU" dirty="0"/>
          </a:p>
          <a:p>
            <a:r>
              <a:rPr lang="ru-RU" b="1" dirty="0"/>
              <a:t>Товар-товар</a:t>
            </a:r>
            <a:r>
              <a:rPr lang="ru-RU" dirty="0"/>
              <a:t>: совпадение или близость характеристик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одинаковый бренд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похожая диагональ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70599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AA7A-3AE4-1245-80C1-DD7EEF4E1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Структурированный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04647-32E1-0043-9238-E8A3346882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Самый простой тип контента!</a:t>
            </a:r>
          </a:p>
          <a:p>
            <a:endParaRPr lang="ru-RU" dirty="0"/>
          </a:p>
          <a:p>
            <a:r>
              <a:rPr lang="ru-RU" b="1" dirty="0"/>
              <a:t>Юзер-товар</a:t>
            </a:r>
            <a:r>
              <a:rPr lang="ru-RU" dirty="0"/>
              <a:t>: предпочтение характеристики юзером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Частота жанра в истории юзера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Средняя оценка фильмов этого жанра в истории юзера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7467A-2323-3A49-9AC2-0175958DBED0}"/>
              </a:ext>
            </a:extLst>
          </p:cNvPr>
          <p:cNvSpPr txBox="1"/>
          <p:nvPr/>
        </p:nvSpPr>
        <p:spPr>
          <a:xfrm>
            <a:off x="538619" y="30688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271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AA7A-3AE4-1245-80C1-DD7EEF4E1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Структурированный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04647-32E1-0043-9238-E8A3346882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Самый простой тип контента!</a:t>
            </a:r>
          </a:p>
          <a:p>
            <a:endParaRPr lang="ru-RU" dirty="0"/>
          </a:p>
          <a:p>
            <a:r>
              <a:rPr lang="ru-RU" b="1" dirty="0"/>
              <a:t>Юзер-юзер</a:t>
            </a:r>
            <a:r>
              <a:rPr lang="ru-RU" dirty="0"/>
              <a:t>: совпадение профилей юзеров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Смотрят в одинаковых пропорциях жанры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Или любят тех же актеров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67073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9769-35FA-DC42-87C4-7B01702BBF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FEF85B0-4E48-8F43-86ED-E0B9FE1F476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88158320"/>
              </p:ext>
            </p:extLst>
          </p:nvPr>
        </p:nvGraphicFramePr>
        <p:xfrm>
          <a:off x="444674" y="2455558"/>
          <a:ext cx="11198225" cy="2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645">
                  <a:extLst>
                    <a:ext uri="{9D8B030D-6E8A-4147-A177-3AD203B41FA5}">
                      <a16:colId xmlns:a16="http://schemas.microsoft.com/office/drawing/2014/main" val="3472389815"/>
                    </a:ext>
                  </a:extLst>
                </a:gridCol>
                <a:gridCol w="2239645">
                  <a:extLst>
                    <a:ext uri="{9D8B030D-6E8A-4147-A177-3AD203B41FA5}">
                      <a16:colId xmlns:a16="http://schemas.microsoft.com/office/drawing/2014/main" val="45322146"/>
                    </a:ext>
                  </a:extLst>
                </a:gridCol>
                <a:gridCol w="2239645">
                  <a:extLst>
                    <a:ext uri="{9D8B030D-6E8A-4147-A177-3AD203B41FA5}">
                      <a16:colId xmlns:a16="http://schemas.microsoft.com/office/drawing/2014/main" val="3974341384"/>
                    </a:ext>
                  </a:extLst>
                </a:gridCol>
                <a:gridCol w="2239645">
                  <a:extLst>
                    <a:ext uri="{9D8B030D-6E8A-4147-A177-3AD203B41FA5}">
                      <a16:colId xmlns:a16="http://schemas.microsoft.com/office/drawing/2014/main" val="1351355182"/>
                    </a:ext>
                  </a:extLst>
                </a:gridCol>
                <a:gridCol w="2239645">
                  <a:extLst>
                    <a:ext uri="{9D8B030D-6E8A-4147-A177-3AD203B41FA5}">
                      <a16:colId xmlns:a16="http://schemas.microsoft.com/office/drawing/2014/main" val="3349798972"/>
                    </a:ext>
                  </a:extLst>
                </a:gridCol>
              </a:tblGrid>
              <a:tr h="516584"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Комедия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Боевик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Вестерн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Триллер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319755"/>
                  </a:ext>
                </a:extLst>
              </a:tr>
              <a:tr h="516584">
                <a:tc>
                  <a:txBody>
                    <a:bodyPr/>
                    <a:lstStyle/>
                    <a:p>
                      <a:r>
                        <a:rPr lang="ru-RU" sz="2200" dirty="0"/>
                        <a:t>Юзер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  <a:r>
                        <a:rPr lang="en-US" sz="2200" i="0" dirty="0"/>
                        <a:t>.3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0.1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0.2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0.4</a:t>
                      </a:r>
                      <a:endParaRPr lang="ru-RU" sz="2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2097193"/>
                  </a:ext>
                </a:extLst>
              </a:tr>
              <a:tr h="516584">
                <a:tc>
                  <a:txBody>
                    <a:bodyPr/>
                    <a:lstStyle/>
                    <a:p>
                      <a:r>
                        <a:rPr lang="ru-RU" sz="2200" dirty="0"/>
                        <a:t>Юзер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0.1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0.2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0.3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0.4</a:t>
                      </a:r>
                      <a:endParaRPr lang="ru-RU" sz="2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709016"/>
                  </a:ext>
                </a:extLst>
              </a:tr>
              <a:tr h="516584">
                <a:tc>
                  <a:txBody>
                    <a:bodyPr/>
                    <a:lstStyle/>
                    <a:p>
                      <a:r>
                        <a:rPr lang="ru-RU" sz="2200" dirty="0"/>
                        <a:t>Фильм</a:t>
                      </a:r>
                      <a:r>
                        <a:rPr lang="en-US" sz="2200" dirty="0"/>
                        <a:t> 1</a:t>
                      </a:r>
                      <a:endParaRPr lang="ru-RU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081982"/>
                  </a:ext>
                </a:extLst>
              </a:tr>
              <a:tr h="516584">
                <a:tc>
                  <a:txBody>
                    <a:bodyPr/>
                    <a:lstStyle/>
                    <a:p>
                      <a:r>
                        <a:rPr lang="ru-RU" sz="2200" dirty="0"/>
                        <a:t>Фильм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5559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E33745-297B-AC4A-BDF2-4227FB629C0E}"/>
              </a:ext>
            </a:extLst>
          </p:cNvPr>
          <p:cNvSpPr txBox="1"/>
          <p:nvPr/>
        </p:nvSpPr>
        <p:spPr>
          <a:xfrm>
            <a:off x="3305664" y="5448822"/>
            <a:ext cx="54762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/>
              <a:t>Как измерить похожесть юзер-товар?</a:t>
            </a:r>
          </a:p>
        </p:txBody>
      </p:sp>
    </p:spTree>
    <p:extLst>
      <p:ext uri="{BB962C8B-B14F-4D97-AF65-F5344CB8AC3E}">
        <p14:creationId xmlns:p14="http://schemas.microsoft.com/office/powerpoint/2010/main" val="27723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9769-35FA-DC42-87C4-7B01702BBF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FEF85B0-4E48-8F43-86ED-E0B9FE1F476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44674" y="2455558"/>
          <a:ext cx="11198225" cy="2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645">
                  <a:extLst>
                    <a:ext uri="{9D8B030D-6E8A-4147-A177-3AD203B41FA5}">
                      <a16:colId xmlns:a16="http://schemas.microsoft.com/office/drawing/2014/main" val="3472389815"/>
                    </a:ext>
                  </a:extLst>
                </a:gridCol>
                <a:gridCol w="2239645">
                  <a:extLst>
                    <a:ext uri="{9D8B030D-6E8A-4147-A177-3AD203B41FA5}">
                      <a16:colId xmlns:a16="http://schemas.microsoft.com/office/drawing/2014/main" val="45322146"/>
                    </a:ext>
                  </a:extLst>
                </a:gridCol>
                <a:gridCol w="2239645">
                  <a:extLst>
                    <a:ext uri="{9D8B030D-6E8A-4147-A177-3AD203B41FA5}">
                      <a16:colId xmlns:a16="http://schemas.microsoft.com/office/drawing/2014/main" val="3974341384"/>
                    </a:ext>
                  </a:extLst>
                </a:gridCol>
                <a:gridCol w="2239645">
                  <a:extLst>
                    <a:ext uri="{9D8B030D-6E8A-4147-A177-3AD203B41FA5}">
                      <a16:colId xmlns:a16="http://schemas.microsoft.com/office/drawing/2014/main" val="1351355182"/>
                    </a:ext>
                  </a:extLst>
                </a:gridCol>
                <a:gridCol w="2239645">
                  <a:extLst>
                    <a:ext uri="{9D8B030D-6E8A-4147-A177-3AD203B41FA5}">
                      <a16:colId xmlns:a16="http://schemas.microsoft.com/office/drawing/2014/main" val="3349798972"/>
                    </a:ext>
                  </a:extLst>
                </a:gridCol>
              </a:tblGrid>
              <a:tr h="516584"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Комедия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Боевик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Вестерн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Триллер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319755"/>
                  </a:ext>
                </a:extLst>
              </a:tr>
              <a:tr h="516584">
                <a:tc>
                  <a:txBody>
                    <a:bodyPr/>
                    <a:lstStyle/>
                    <a:p>
                      <a:r>
                        <a:rPr lang="ru-RU" sz="2200" dirty="0"/>
                        <a:t>Юзер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  <a:r>
                        <a:rPr lang="en-US" sz="2200" i="0" dirty="0"/>
                        <a:t>.3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0.1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0.2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0.4</a:t>
                      </a:r>
                      <a:endParaRPr lang="ru-RU" sz="2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2097193"/>
                  </a:ext>
                </a:extLst>
              </a:tr>
              <a:tr h="516584">
                <a:tc>
                  <a:txBody>
                    <a:bodyPr/>
                    <a:lstStyle/>
                    <a:p>
                      <a:r>
                        <a:rPr lang="ru-RU" sz="2200" dirty="0"/>
                        <a:t>Юзер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0.1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0.2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0.3</a:t>
                      </a:r>
                      <a:endParaRPr lang="ru-RU" sz="2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/>
                        <a:t>0.4</a:t>
                      </a:r>
                      <a:endParaRPr lang="ru-RU" sz="2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709016"/>
                  </a:ext>
                </a:extLst>
              </a:tr>
              <a:tr h="516584">
                <a:tc>
                  <a:txBody>
                    <a:bodyPr/>
                    <a:lstStyle/>
                    <a:p>
                      <a:r>
                        <a:rPr lang="ru-RU" sz="2200" dirty="0"/>
                        <a:t>Фильм</a:t>
                      </a:r>
                      <a:r>
                        <a:rPr lang="en-US" sz="2200" dirty="0"/>
                        <a:t> 1</a:t>
                      </a:r>
                      <a:endParaRPr lang="ru-RU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081982"/>
                  </a:ext>
                </a:extLst>
              </a:tr>
              <a:tr h="516584">
                <a:tc>
                  <a:txBody>
                    <a:bodyPr/>
                    <a:lstStyle/>
                    <a:p>
                      <a:r>
                        <a:rPr lang="ru-RU" sz="2200" dirty="0"/>
                        <a:t>Фильм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i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5559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30F4C2-A776-F348-AAF8-C7C960CBD75E}"/>
              </a:ext>
            </a:extLst>
          </p:cNvPr>
          <p:cNvSpPr txBox="1"/>
          <p:nvPr/>
        </p:nvSpPr>
        <p:spPr>
          <a:xfrm>
            <a:off x="3305664" y="5448822"/>
            <a:ext cx="54762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/>
              <a:t>Как измерить похожесть юзер-товар?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5504A9-74F9-D448-B0F8-1E25F081B117}"/>
              </a:ext>
            </a:extLst>
          </p:cNvPr>
          <p:cNvSpPr/>
          <p:nvPr/>
        </p:nvSpPr>
        <p:spPr>
          <a:xfrm>
            <a:off x="2619440" y="2955146"/>
            <a:ext cx="2328341" cy="539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2C11E3-B273-DE4A-9AA3-DD274AFDDAAA}"/>
              </a:ext>
            </a:extLst>
          </p:cNvPr>
          <p:cNvSpPr/>
          <p:nvPr/>
        </p:nvSpPr>
        <p:spPr>
          <a:xfrm>
            <a:off x="2619440" y="3994349"/>
            <a:ext cx="2328341" cy="539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13F84-B3C7-0A4D-B2FA-2DBA71577243}"/>
              </a:ext>
            </a:extLst>
          </p:cNvPr>
          <p:cNvSpPr txBox="1"/>
          <p:nvPr/>
        </p:nvSpPr>
        <p:spPr>
          <a:xfrm>
            <a:off x="3393232" y="6074609"/>
            <a:ext cx="53011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Косинус! Как и для других похожестей!</a:t>
            </a:r>
          </a:p>
        </p:txBody>
      </p:sp>
    </p:spTree>
    <p:extLst>
      <p:ext uri="{BB962C8B-B14F-4D97-AF65-F5344CB8AC3E}">
        <p14:creationId xmlns:p14="http://schemas.microsoft.com/office/powerpoint/2010/main" val="1208768092"/>
      </p:ext>
    </p:extLst>
  </p:cSld>
  <p:clrMapOvr>
    <a:masterClrMapping/>
  </p:clrMapOvr>
</p:sld>
</file>

<file path=ppt/theme/theme1.xml><?xml version="1.0" encoding="utf-8"?>
<a:theme xmlns:a="http://schemas.openxmlformats.org/drawingml/2006/main" name="NP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L" id="{41BD5BED-808A-694C-BE08-1171E7828835}" vid="{F0B4AB3A-6122-7540-8088-1A84059AB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NPL</Template>
  <TotalTime>247</TotalTime>
  <Words>1013</Words>
  <Application>Microsoft Macintosh PowerPoint</Application>
  <PresentationFormat>Widescreen</PresentationFormat>
  <Paragraphs>396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Cambria Math</vt:lpstr>
      <vt:lpstr>Symbol</vt:lpstr>
      <vt:lpstr>Times New Roman</vt:lpstr>
      <vt:lpstr>NPL</vt:lpstr>
      <vt:lpstr>Контентные рекомендации</vt:lpstr>
      <vt:lpstr>Зачем content-based?</vt:lpstr>
      <vt:lpstr>Зачем content-based?</vt:lpstr>
      <vt:lpstr>Какой бывает контент</vt:lpstr>
      <vt:lpstr>Структурированный</vt:lpstr>
      <vt:lpstr>Структурированный</vt:lpstr>
      <vt:lpstr>Структурированный</vt:lpstr>
      <vt:lpstr>Пример</vt:lpstr>
      <vt:lpstr>Пример</vt:lpstr>
      <vt:lpstr>Пример</vt:lpstr>
      <vt:lpstr>Косинус</vt:lpstr>
      <vt:lpstr>Пример: топики (темы)</vt:lpstr>
      <vt:lpstr>Пример: топики (темы)</vt:lpstr>
      <vt:lpstr>Пример: one-hot кодирование</vt:lpstr>
      <vt:lpstr>Пример: one-hot кодирование</vt:lpstr>
      <vt:lpstr>Текстовый контент</vt:lpstr>
      <vt:lpstr>Мешок слов</vt:lpstr>
      <vt:lpstr>Хэширование слов</vt:lpstr>
      <vt:lpstr>Пример хэш-функции</vt:lpstr>
      <vt:lpstr>Чуть умнее: TF-IDF</vt:lpstr>
      <vt:lpstr>Term Frequency</vt:lpstr>
      <vt:lpstr>Term Frequency</vt:lpstr>
      <vt:lpstr>Inverse Document Frequency</vt:lpstr>
      <vt:lpstr>Inverse Document Frequency</vt:lpstr>
      <vt:lpstr>Чуть умнее: TF-IDF</vt:lpstr>
      <vt:lpstr>TF-IDF в sklearn</vt:lpstr>
      <vt:lpstr>Чуть умнее: TF-IDF</vt:lpstr>
      <vt:lpstr>Текстовая похожесть</vt:lpstr>
      <vt:lpstr>Текстовая похожесть</vt:lpstr>
      <vt:lpstr>Минус: теряется смысл</vt:lpstr>
      <vt:lpstr>Минус: не учитывает синонимы</vt:lpstr>
      <vt:lpstr>Минус: многозначные слова</vt:lpstr>
      <vt:lpstr>Минус: многозначные слова</vt:lpstr>
      <vt:lpstr>Минус: застреваем в пузыре</vt:lpstr>
      <vt:lpstr>Текстовые классификаторы</vt:lpstr>
      <vt:lpstr>Медиа контент</vt:lpstr>
      <vt:lpstr>Пример: Pandora Radio</vt:lpstr>
      <vt:lpstr>Пример: ozon.ru</vt:lpstr>
      <vt:lpstr>Пример: Surfingbird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Контентные рекомендации</dc:title>
  <dc:creator>Andrey Zimovnov</dc:creator>
  <cp:lastModifiedBy>Зимовнов Андрей Вадимович</cp:lastModifiedBy>
  <cp:revision>34</cp:revision>
  <dcterms:created xsi:type="dcterms:W3CDTF">2018-11-05T10:24:21Z</dcterms:created>
  <dcterms:modified xsi:type="dcterms:W3CDTF">2020-11-17T19:00:17Z</dcterms:modified>
</cp:coreProperties>
</file>